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63"/>
  </p:notesMasterIdLst>
  <p:sldIdLst>
    <p:sldId id="1460" r:id="rId5"/>
    <p:sldId id="1502" r:id="rId6"/>
    <p:sldId id="1948" r:id="rId7"/>
    <p:sldId id="1975" r:id="rId8"/>
    <p:sldId id="1976" r:id="rId9"/>
    <p:sldId id="2011" r:id="rId10"/>
    <p:sldId id="357" r:id="rId11"/>
    <p:sldId id="356" r:id="rId12"/>
    <p:sldId id="352" r:id="rId13"/>
    <p:sldId id="353" r:id="rId14"/>
    <p:sldId id="257" r:id="rId15"/>
    <p:sldId id="258" r:id="rId16"/>
    <p:sldId id="2012" r:id="rId17"/>
    <p:sldId id="1952" r:id="rId18"/>
    <p:sldId id="273" r:id="rId19"/>
    <p:sldId id="1977" r:id="rId20"/>
    <p:sldId id="2010" r:id="rId21"/>
    <p:sldId id="1953" r:id="rId22"/>
    <p:sldId id="374" r:id="rId23"/>
    <p:sldId id="391" r:id="rId24"/>
    <p:sldId id="2140" r:id="rId25"/>
    <p:sldId id="2141" r:id="rId26"/>
    <p:sldId id="2142" r:id="rId27"/>
    <p:sldId id="2007" r:id="rId28"/>
    <p:sldId id="2008" r:id="rId29"/>
    <p:sldId id="1520" r:id="rId30"/>
    <p:sldId id="970" r:id="rId31"/>
    <p:sldId id="969" r:id="rId32"/>
    <p:sldId id="988" r:id="rId33"/>
    <p:sldId id="989" r:id="rId34"/>
    <p:sldId id="993" r:id="rId35"/>
    <p:sldId id="994" r:id="rId36"/>
    <p:sldId id="990" r:id="rId37"/>
    <p:sldId id="1464" r:id="rId38"/>
    <p:sldId id="1492" r:id="rId39"/>
    <p:sldId id="1503" r:id="rId40"/>
    <p:sldId id="1504" r:id="rId41"/>
    <p:sldId id="2009" r:id="rId42"/>
    <p:sldId id="1388" r:id="rId43"/>
    <p:sldId id="1527" r:id="rId44"/>
    <p:sldId id="1377" r:id="rId45"/>
    <p:sldId id="1529" r:id="rId46"/>
    <p:sldId id="1530" r:id="rId47"/>
    <p:sldId id="1531" r:id="rId48"/>
    <p:sldId id="1533" r:id="rId49"/>
    <p:sldId id="1362" r:id="rId50"/>
    <p:sldId id="1364" r:id="rId51"/>
    <p:sldId id="1365" r:id="rId52"/>
    <p:sldId id="1369" r:id="rId53"/>
    <p:sldId id="1006" r:id="rId54"/>
    <p:sldId id="1105" r:id="rId55"/>
    <p:sldId id="1374" r:id="rId56"/>
    <p:sldId id="1550" r:id="rId57"/>
    <p:sldId id="1375" r:id="rId58"/>
    <p:sldId id="1551" r:id="rId59"/>
    <p:sldId id="1998" r:id="rId60"/>
    <p:sldId id="1999" r:id="rId61"/>
    <p:sldId id="1798" r:id="rId62"/>
  </p:sldIdLst>
  <p:sldSz cx="12192000" cy="6858000"/>
  <p:notesSz cx="6858000" cy="9144000"/>
  <p:defaultTextStyle>
    <a:defPPr>
      <a:defRPr lang="en-US"/>
    </a:defPPr>
    <a:lvl1pPr marL="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061989-C274-6840-835E-5BF6A5AB51A2}" v="5" dt="2022-05-17T13:06:37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94626" autoAdjust="0"/>
  </p:normalViewPr>
  <p:slideViewPr>
    <p:cSldViewPr snapToGrid="0">
      <p:cViewPr varScale="1">
        <p:scale>
          <a:sx n="78" d="100"/>
          <a:sy n="78" d="100"/>
        </p:scale>
        <p:origin x="192" y="10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Boily" userId="4ace92db-0572-4382-889e-50f73e2bf144" providerId="ADAL" clId="{84D4CC67-EEEA-CC4B-AD1B-393E52A236E9}"/>
    <pc:docChg chg="custSel addSld modSld">
      <pc:chgData name="Patrick Boily" userId="4ace92db-0572-4382-889e-50f73e2bf144" providerId="ADAL" clId="{84D4CC67-EEEA-CC4B-AD1B-393E52A236E9}" dt="2021-05-12T20:13:52.364" v="31" actId="478"/>
      <pc:docMkLst>
        <pc:docMk/>
      </pc:docMkLst>
      <pc:sldChg chg="modSp mod">
        <pc:chgData name="Patrick Boily" userId="4ace92db-0572-4382-889e-50f73e2bf144" providerId="ADAL" clId="{84D4CC67-EEEA-CC4B-AD1B-393E52A236E9}" dt="2021-05-12T20:13:06.884" v="27" actId="113"/>
        <pc:sldMkLst>
          <pc:docMk/>
          <pc:sldMk cId="1534218720" sldId="353"/>
        </pc:sldMkLst>
        <pc:spChg chg="mod">
          <ac:chgData name="Patrick Boily" userId="4ace92db-0572-4382-889e-50f73e2bf144" providerId="ADAL" clId="{84D4CC67-EEEA-CC4B-AD1B-393E52A236E9}" dt="2021-05-12T20:13:06.884" v="27" actId="113"/>
          <ac:spMkLst>
            <pc:docMk/>
            <pc:sldMk cId="1534218720" sldId="353"/>
            <ac:spMk id="3" creationId="{00000000-0000-0000-0000-000000000000}"/>
          </ac:spMkLst>
        </pc:spChg>
      </pc:sldChg>
      <pc:sldChg chg="modSp mod">
        <pc:chgData name="Patrick Boily" userId="4ace92db-0572-4382-889e-50f73e2bf144" providerId="ADAL" clId="{84D4CC67-EEEA-CC4B-AD1B-393E52A236E9}" dt="2021-05-12T20:12:19.236" v="5" actId="20577"/>
        <pc:sldMkLst>
          <pc:docMk/>
          <pc:sldMk cId="2989340190" sldId="1976"/>
        </pc:sldMkLst>
        <pc:spChg chg="mod">
          <ac:chgData name="Patrick Boily" userId="4ace92db-0572-4382-889e-50f73e2bf144" providerId="ADAL" clId="{84D4CC67-EEEA-CC4B-AD1B-393E52A236E9}" dt="2021-05-12T20:12:19.236" v="5" actId="20577"/>
          <ac:spMkLst>
            <pc:docMk/>
            <pc:sldMk cId="2989340190" sldId="1976"/>
            <ac:spMk id="5" creationId="{E86EDAA9-6005-4E7E-8AF5-DA4816DD8498}"/>
          </ac:spMkLst>
        </pc:spChg>
      </pc:sldChg>
      <pc:sldChg chg="delSp mod">
        <pc:chgData name="Patrick Boily" userId="4ace92db-0572-4382-889e-50f73e2bf144" providerId="ADAL" clId="{84D4CC67-EEEA-CC4B-AD1B-393E52A236E9}" dt="2021-05-12T20:13:47.844" v="30" actId="478"/>
        <pc:sldMkLst>
          <pc:docMk/>
          <pc:sldMk cId="3952914572" sldId="1977"/>
        </pc:sldMkLst>
        <pc:spChg chg="del">
          <ac:chgData name="Patrick Boily" userId="4ace92db-0572-4382-889e-50f73e2bf144" providerId="ADAL" clId="{84D4CC67-EEEA-CC4B-AD1B-393E52A236E9}" dt="2021-05-12T20:13:47.844" v="30" actId="478"/>
          <ac:spMkLst>
            <pc:docMk/>
            <pc:sldMk cId="3952914572" sldId="1977"/>
            <ac:spMk id="8" creationId="{F2AA8DF1-4766-AA46-91D8-D2F33A6FF12C}"/>
          </ac:spMkLst>
        </pc:spChg>
        <pc:spChg chg="del">
          <ac:chgData name="Patrick Boily" userId="4ace92db-0572-4382-889e-50f73e2bf144" providerId="ADAL" clId="{84D4CC67-EEEA-CC4B-AD1B-393E52A236E9}" dt="2021-05-12T20:13:44.894" v="29" actId="478"/>
          <ac:spMkLst>
            <pc:docMk/>
            <pc:sldMk cId="3952914572" sldId="1977"/>
            <ac:spMk id="9" creationId="{6C6E2275-9F64-C047-BD28-EDF7C8E27DCF}"/>
          </ac:spMkLst>
        </pc:spChg>
      </pc:sldChg>
      <pc:sldChg chg="delSp add mod">
        <pc:chgData name="Patrick Boily" userId="4ace92db-0572-4382-889e-50f73e2bf144" providerId="ADAL" clId="{84D4CC67-EEEA-CC4B-AD1B-393E52A236E9}" dt="2021-05-12T20:13:52.364" v="31" actId="478"/>
        <pc:sldMkLst>
          <pc:docMk/>
          <pc:sldMk cId="3412796205" sldId="2010"/>
        </pc:sldMkLst>
        <pc:spChg chg="del">
          <ac:chgData name="Patrick Boily" userId="4ace92db-0572-4382-889e-50f73e2bf144" providerId="ADAL" clId="{84D4CC67-EEEA-CC4B-AD1B-393E52A236E9}" dt="2021-05-12T20:13:52.364" v="31" actId="478"/>
          <ac:spMkLst>
            <pc:docMk/>
            <pc:sldMk cId="3412796205" sldId="2010"/>
            <ac:spMk id="4" creationId="{025B20A6-B94E-AE4E-88A9-5D58F802A7F4}"/>
          </ac:spMkLst>
        </pc:spChg>
      </pc:sldChg>
    </pc:docChg>
  </pc:docChgLst>
  <pc:docChgLst>
    <pc:chgData name="Patrick Boily" userId="4ace92db-0572-4382-889e-50f73e2bf144" providerId="ADAL" clId="{7C061989-C274-6840-835E-5BF6A5AB51A2}"/>
    <pc:docChg chg="undo custSel addSld modSld">
      <pc:chgData name="Patrick Boily" userId="4ace92db-0572-4382-889e-50f73e2bf144" providerId="ADAL" clId="{7C061989-C274-6840-835E-5BF6A5AB51A2}" dt="2022-05-17T13:07:54.786" v="101" actId="1076"/>
      <pc:docMkLst>
        <pc:docMk/>
      </pc:docMkLst>
      <pc:sldChg chg="addSp delSp modSp add mod modTransition modClrScheme chgLayout">
        <pc:chgData name="Patrick Boily" userId="4ace92db-0572-4382-889e-50f73e2bf144" providerId="ADAL" clId="{7C061989-C274-6840-835E-5BF6A5AB51A2}" dt="2022-05-17T13:07:26.963" v="68" actId="1076"/>
        <pc:sldMkLst>
          <pc:docMk/>
          <pc:sldMk cId="0" sldId="257"/>
        </pc:sldMkLst>
        <pc:spChg chg="del">
          <ac:chgData name="Patrick Boily" userId="4ace92db-0572-4382-889e-50f73e2bf144" providerId="ADAL" clId="{7C061989-C274-6840-835E-5BF6A5AB51A2}" dt="2022-05-17T13:07:08.208" v="63" actId="478"/>
          <ac:spMkLst>
            <pc:docMk/>
            <pc:sldMk cId="0" sldId="257"/>
            <ac:spMk id="2" creationId="{00000000-0000-0000-0000-000000000000}"/>
          </ac:spMkLst>
        </pc:spChg>
        <pc:spChg chg="del">
          <ac:chgData name="Patrick Boily" userId="4ace92db-0572-4382-889e-50f73e2bf144" providerId="ADAL" clId="{7C061989-C274-6840-835E-5BF6A5AB51A2}" dt="2022-05-17T13:07:18.509" v="67" actId="478"/>
          <ac:spMkLst>
            <pc:docMk/>
            <pc:sldMk cId="0" sldId="257"/>
            <ac:spMk id="3" creationId="{00000000-0000-0000-0000-000000000000}"/>
          </ac:spMkLst>
        </pc:spChg>
        <pc:spChg chg="add mod ord">
          <ac:chgData name="Patrick Boily" userId="4ace92db-0572-4382-889e-50f73e2bf144" providerId="ADAL" clId="{7C061989-C274-6840-835E-5BF6A5AB51A2}" dt="2022-05-17T13:07:04.747" v="62" actId="20577"/>
          <ac:spMkLst>
            <pc:docMk/>
            <pc:sldMk cId="0" sldId="257"/>
            <ac:spMk id="6" creationId="{B839D0A4-47F0-0A81-DA5E-76153230B7B2}"/>
          </ac:spMkLst>
        </pc:spChg>
        <pc:spChg chg="add del mod ord">
          <ac:chgData name="Patrick Boily" userId="4ace92db-0572-4382-889e-50f73e2bf144" providerId="ADAL" clId="{7C061989-C274-6840-835E-5BF6A5AB51A2}" dt="2022-05-17T13:07:10.229" v="64" actId="478"/>
          <ac:spMkLst>
            <pc:docMk/>
            <pc:sldMk cId="0" sldId="257"/>
            <ac:spMk id="7" creationId="{1A3340AF-6593-A9ED-33F2-0DF50B379404}"/>
          </ac:spMkLst>
        </pc:spChg>
        <pc:picChg chg="mod">
          <ac:chgData name="Patrick Boily" userId="4ace92db-0572-4382-889e-50f73e2bf144" providerId="ADAL" clId="{7C061989-C274-6840-835E-5BF6A5AB51A2}" dt="2022-05-17T13:07:26.963" v="68" actId="1076"/>
          <ac:picMkLst>
            <pc:docMk/>
            <pc:sldMk cId="0" sldId="257"/>
            <ac:picMk id="4" creationId="{00000000-0000-0000-0000-000000000000}"/>
          </ac:picMkLst>
        </pc:picChg>
      </pc:sldChg>
      <pc:sldChg chg="addSp delSp modSp add mod modTransition modClrScheme chgLayout">
        <pc:chgData name="Patrick Boily" userId="4ace92db-0572-4382-889e-50f73e2bf144" providerId="ADAL" clId="{7C061989-C274-6840-835E-5BF6A5AB51A2}" dt="2022-05-17T13:07:54.786" v="101" actId="1076"/>
        <pc:sldMkLst>
          <pc:docMk/>
          <pc:sldMk cId="0" sldId="258"/>
        </pc:sldMkLst>
        <pc:spChg chg="del">
          <ac:chgData name="Patrick Boily" userId="4ace92db-0572-4382-889e-50f73e2bf144" providerId="ADAL" clId="{7C061989-C274-6840-835E-5BF6A5AB51A2}" dt="2022-05-17T13:07:48.120" v="99" actId="478"/>
          <ac:spMkLst>
            <pc:docMk/>
            <pc:sldMk cId="0" sldId="258"/>
            <ac:spMk id="2" creationId="{00000000-0000-0000-0000-000000000000}"/>
          </ac:spMkLst>
        </pc:spChg>
        <pc:spChg chg="add mod ord">
          <ac:chgData name="Patrick Boily" userId="4ace92db-0572-4382-889e-50f73e2bf144" providerId="ADAL" clId="{7C061989-C274-6840-835E-5BF6A5AB51A2}" dt="2022-05-17T13:07:39.614" v="96" actId="20577"/>
          <ac:spMkLst>
            <pc:docMk/>
            <pc:sldMk cId="0" sldId="258"/>
            <ac:spMk id="5" creationId="{0E1193F6-167B-5040-3A07-5457C051DCBA}"/>
          </ac:spMkLst>
        </pc:spChg>
        <pc:spChg chg="add del mod ord">
          <ac:chgData name="Patrick Boily" userId="4ace92db-0572-4382-889e-50f73e2bf144" providerId="ADAL" clId="{7C061989-C274-6840-835E-5BF6A5AB51A2}" dt="2022-05-17T13:07:42.990" v="97" actId="478"/>
          <ac:spMkLst>
            <pc:docMk/>
            <pc:sldMk cId="0" sldId="258"/>
            <ac:spMk id="6" creationId="{E7A3BBDF-ED5E-49BF-1102-70D162A6985F}"/>
          </ac:spMkLst>
        </pc:spChg>
        <pc:picChg chg="mod">
          <ac:chgData name="Patrick Boily" userId="4ace92db-0572-4382-889e-50f73e2bf144" providerId="ADAL" clId="{7C061989-C274-6840-835E-5BF6A5AB51A2}" dt="2022-05-17T13:07:54.786" v="101" actId="1076"/>
          <ac:picMkLst>
            <pc:docMk/>
            <pc:sldMk cId="0" sldId="258"/>
            <ac:picMk id="3" creationId="{00000000-0000-0000-0000-000000000000}"/>
          </ac:picMkLst>
        </pc:picChg>
      </pc:sldChg>
      <pc:sldChg chg="addSp delSp modSp add mod modTransition chgLayout">
        <pc:chgData name="Patrick Boily" userId="4ace92db-0572-4382-889e-50f73e2bf144" providerId="ADAL" clId="{7C061989-C274-6840-835E-5BF6A5AB51A2}" dt="2022-05-10T16:09:26.642" v="15" actId="2711"/>
        <pc:sldMkLst>
          <pc:docMk/>
          <pc:sldMk cId="3696857280" sldId="391"/>
        </pc:sldMkLst>
        <pc:spChg chg="mod ord">
          <ac:chgData name="Patrick Boily" userId="4ace92db-0572-4382-889e-50f73e2bf144" providerId="ADAL" clId="{7C061989-C274-6840-835E-5BF6A5AB51A2}" dt="2022-05-10T16:08:29.834" v="3" actId="207"/>
          <ac:spMkLst>
            <pc:docMk/>
            <pc:sldMk cId="3696857280" sldId="391"/>
            <ac:spMk id="2" creationId="{00000000-0000-0000-0000-000000000000}"/>
          </ac:spMkLst>
        </pc:spChg>
        <pc:spChg chg="add del mod ord">
          <ac:chgData name="Patrick Boily" userId="4ace92db-0572-4382-889e-50f73e2bf144" providerId="ADAL" clId="{7C061989-C274-6840-835E-5BF6A5AB51A2}" dt="2022-05-10T16:08:26.667" v="2" actId="478"/>
          <ac:spMkLst>
            <pc:docMk/>
            <pc:sldMk cId="3696857280" sldId="391"/>
            <ac:spMk id="3" creationId="{0774E57C-B1BB-164D-6FFF-B7D9224F377B}"/>
          </ac:spMkLst>
        </pc:spChg>
        <pc:spChg chg="mod">
          <ac:chgData name="Patrick Boily" userId="4ace92db-0572-4382-889e-50f73e2bf144" providerId="ADAL" clId="{7C061989-C274-6840-835E-5BF6A5AB51A2}" dt="2022-05-10T16:09:26.642" v="15" actId="2711"/>
          <ac:spMkLst>
            <pc:docMk/>
            <pc:sldMk cId="3696857280" sldId="391"/>
            <ac:spMk id="5" creationId="{9DE91504-8FEE-310D-F1AD-27FFE8D7A7D9}"/>
          </ac:spMkLst>
        </pc:spChg>
        <pc:picChg chg="mod">
          <ac:chgData name="Patrick Boily" userId="4ace92db-0572-4382-889e-50f73e2bf144" providerId="ADAL" clId="{7C061989-C274-6840-835E-5BF6A5AB51A2}" dt="2022-05-10T16:09:03.069" v="10" actId="1076"/>
          <ac:picMkLst>
            <pc:docMk/>
            <pc:sldMk cId="3696857280" sldId="391"/>
            <ac:picMk id="4" creationId="{18437E47-0892-4518-98CC-8EB6E07AFC67}"/>
          </ac:picMkLst>
        </pc:picChg>
      </pc:sldChg>
      <pc:sldChg chg="addSp delSp modSp add mod modTransition chgLayout">
        <pc:chgData name="Patrick Boily" userId="4ace92db-0572-4382-889e-50f73e2bf144" providerId="ADAL" clId="{7C061989-C274-6840-835E-5BF6A5AB51A2}" dt="2022-05-10T16:14:29.126" v="19" actId="1076"/>
        <pc:sldMkLst>
          <pc:docMk/>
          <pc:sldMk cId="2874342264" sldId="2140"/>
        </pc:sldMkLst>
        <pc:spChg chg="mod ord">
          <ac:chgData name="Patrick Boily" userId="4ace92db-0572-4382-889e-50f73e2bf144" providerId="ADAL" clId="{7C061989-C274-6840-835E-5BF6A5AB51A2}" dt="2022-05-10T16:08:37.854" v="5" actId="207"/>
          <ac:spMkLst>
            <pc:docMk/>
            <pc:sldMk cId="2874342264" sldId="2140"/>
            <ac:spMk id="2" creationId="{00000000-0000-0000-0000-000000000000}"/>
          </ac:spMkLst>
        </pc:spChg>
        <pc:spChg chg="add del mod ord">
          <ac:chgData name="Patrick Boily" userId="4ace92db-0572-4382-889e-50f73e2bf144" providerId="ADAL" clId="{7C061989-C274-6840-835E-5BF6A5AB51A2}" dt="2022-05-10T16:08:34.835" v="4" actId="478"/>
          <ac:spMkLst>
            <pc:docMk/>
            <pc:sldMk cId="2874342264" sldId="2140"/>
            <ac:spMk id="3" creationId="{36340A6C-DDC2-62A1-5DDE-1AFD297524C8}"/>
          </ac:spMkLst>
        </pc:spChg>
        <pc:spChg chg="add mod">
          <ac:chgData name="Patrick Boily" userId="4ace92db-0572-4382-889e-50f73e2bf144" providerId="ADAL" clId="{7C061989-C274-6840-835E-5BF6A5AB51A2}" dt="2022-05-10T16:09:31.141" v="16"/>
          <ac:spMkLst>
            <pc:docMk/>
            <pc:sldMk cId="2874342264" sldId="2140"/>
            <ac:spMk id="7" creationId="{CBB2908D-E246-3805-D7ED-1CDD2B56D2B4}"/>
          </ac:spMkLst>
        </pc:spChg>
        <pc:picChg chg="mod">
          <ac:chgData name="Patrick Boily" userId="4ace92db-0572-4382-889e-50f73e2bf144" providerId="ADAL" clId="{7C061989-C274-6840-835E-5BF6A5AB51A2}" dt="2022-05-10T16:14:29.126" v="19" actId="1076"/>
          <ac:picMkLst>
            <pc:docMk/>
            <pc:sldMk cId="2874342264" sldId="2140"/>
            <ac:picMk id="6" creationId="{DC0653C5-D4AC-47AE-BCBD-25D72922AEA7}"/>
          </ac:picMkLst>
        </pc:picChg>
      </pc:sldChg>
      <pc:sldChg chg="addSp delSp modSp add mod modTransition delAnim chgLayout">
        <pc:chgData name="Patrick Boily" userId="4ace92db-0572-4382-889e-50f73e2bf144" providerId="ADAL" clId="{7C061989-C274-6840-835E-5BF6A5AB51A2}" dt="2022-05-10T16:14:40.396" v="22" actId="1076"/>
        <pc:sldMkLst>
          <pc:docMk/>
          <pc:sldMk cId="1970623225" sldId="2141"/>
        </pc:sldMkLst>
        <pc:spChg chg="mod ord">
          <ac:chgData name="Patrick Boily" userId="4ace92db-0572-4382-889e-50f73e2bf144" providerId="ADAL" clId="{7C061989-C274-6840-835E-5BF6A5AB51A2}" dt="2022-05-10T16:08:42.188" v="6" actId="207"/>
          <ac:spMkLst>
            <pc:docMk/>
            <pc:sldMk cId="1970623225" sldId="2141"/>
            <ac:spMk id="2" creationId="{00000000-0000-0000-0000-000000000000}"/>
          </ac:spMkLst>
        </pc:spChg>
        <pc:spChg chg="add del mod ord">
          <ac:chgData name="Patrick Boily" userId="4ace92db-0572-4382-889e-50f73e2bf144" providerId="ADAL" clId="{7C061989-C274-6840-835E-5BF6A5AB51A2}" dt="2022-05-10T16:08:44.195" v="7" actId="478"/>
          <ac:spMkLst>
            <pc:docMk/>
            <pc:sldMk cId="1970623225" sldId="2141"/>
            <ac:spMk id="3" creationId="{ACC55280-D546-67BA-CC83-D6103E0B582F}"/>
          </ac:spMkLst>
        </pc:spChg>
        <pc:spChg chg="add mod">
          <ac:chgData name="Patrick Boily" userId="4ace92db-0572-4382-889e-50f73e2bf144" providerId="ADAL" clId="{7C061989-C274-6840-835E-5BF6A5AB51A2}" dt="2022-05-10T16:09:33.052" v="17"/>
          <ac:spMkLst>
            <pc:docMk/>
            <pc:sldMk cId="1970623225" sldId="2141"/>
            <ac:spMk id="9" creationId="{3F52B926-188E-95D3-A3CE-3B8E50BB12BD}"/>
          </ac:spMkLst>
        </pc:spChg>
        <pc:picChg chg="del">
          <ac:chgData name="Patrick Boily" userId="4ace92db-0572-4382-889e-50f73e2bf144" providerId="ADAL" clId="{7C061989-C274-6840-835E-5BF6A5AB51A2}" dt="2022-05-10T16:14:34.509" v="21" actId="478"/>
          <ac:picMkLst>
            <pc:docMk/>
            <pc:sldMk cId="1970623225" sldId="2141"/>
            <ac:picMk id="6" creationId="{DC0653C5-D4AC-47AE-BCBD-25D72922AEA7}"/>
          </ac:picMkLst>
        </pc:picChg>
        <pc:picChg chg="mod">
          <ac:chgData name="Patrick Boily" userId="4ace92db-0572-4382-889e-50f73e2bf144" providerId="ADAL" clId="{7C061989-C274-6840-835E-5BF6A5AB51A2}" dt="2022-05-10T16:14:40.396" v="22" actId="1076"/>
          <ac:picMkLst>
            <pc:docMk/>
            <pc:sldMk cId="1970623225" sldId="2141"/>
            <ac:picMk id="8" creationId="{529DDCFC-A59E-489F-8209-F8F725A7AB39}"/>
          </ac:picMkLst>
        </pc:picChg>
      </pc:sldChg>
      <pc:sldChg chg="addSp delSp modSp add mod modTransition chgLayout">
        <pc:chgData name="Patrick Boily" userId="4ace92db-0572-4382-889e-50f73e2bf144" providerId="ADAL" clId="{7C061989-C274-6840-835E-5BF6A5AB51A2}" dt="2022-05-10T16:14:48.282" v="23" actId="1076"/>
        <pc:sldMkLst>
          <pc:docMk/>
          <pc:sldMk cId="1684421174" sldId="2142"/>
        </pc:sldMkLst>
        <pc:spChg chg="mod ord">
          <ac:chgData name="Patrick Boily" userId="4ace92db-0572-4382-889e-50f73e2bf144" providerId="ADAL" clId="{7C061989-C274-6840-835E-5BF6A5AB51A2}" dt="2022-05-10T16:08:49.557" v="8" actId="207"/>
          <ac:spMkLst>
            <pc:docMk/>
            <pc:sldMk cId="1684421174" sldId="2142"/>
            <ac:spMk id="2" creationId="{00000000-0000-0000-0000-000000000000}"/>
          </ac:spMkLst>
        </pc:spChg>
        <pc:spChg chg="add del mod ord">
          <ac:chgData name="Patrick Boily" userId="4ace92db-0572-4382-889e-50f73e2bf144" providerId="ADAL" clId="{7C061989-C274-6840-835E-5BF6A5AB51A2}" dt="2022-05-10T16:08:52.497" v="9" actId="478"/>
          <ac:spMkLst>
            <pc:docMk/>
            <pc:sldMk cId="1684421174" sldId="2142"/>
            <ac:spMk id="3" creationId="{23FA3095-BEF9-9D8C-C1A4-02B631F3327B}"/>
          </ac:spMkLst>
        </pc:spChg>
        <pc:spChg chg="add mod">
          <ac:chgData name="Patrick Boily" userId="4ace92db-0572-4382-889e-50f73e2bf144" providerId="ADAL" clId="{7C061989-C274-6840-835E-5BF6A5AB51A2}" dt="2022-05-10T16:09:34.717" v="18"/>
          <ac:spMkLst>
            <pc:docMk/>
            <pc:sldMk cId="1684421174" sldId="2142"/>
            <ac:spMk id="6" creationId="{E3D84607-AC42-1CB4-8F27-5A321275F107}"/>
          </ac:spMkLst>
        </pc:spChg>
        <pc:picChg chg="mod">
          <ac:chgData name="Patrick Boily" userId="4ace92db-0572-4382-889e-50f73e2bf144" providerId="ADAL" clId="{7C061989-C274-6840-835E-5BF6A5AB51A2}" dt="2022-05-10T16:14:48.282" v="23" actId="1076"/>
          <ac:picMkLst>
            <pc:docMk/>
            <pc:sldMk cId="1684421174" sldId="2142"/>
            <ac:picMk id="12" creationId="{81CC78E6-BFB9-49D0-87DB-BF9010C85A41}"/>
          </ac:picMkLst>
        </pc:picChg>
      </pc:sldChg>
    </pc:docChg>
  </pc:docChgLst>
  <pc:docChgLst>
    <pc:chgData name="Patrick Boily" userId="4ace92db-0572-4382-889e-50f73e2bf144" providerId="ADAL" clId="{A4F14507-DD1E-7942-BF09-8324B1EA0300}"/>
    <pc:docChg chg="custSel delSld modSld modMainMaster">
      <pc:chgData name="Patrick Boily" userId="4ace92db-0572-4382-889e-50f73e2bf144" providerId="ADAL" clId="{A4F14507-DD1E-7942-BF09-8324B1EA0300}" dt="2020-09-09T22:42:56.902" v="9" actId="27636"/>
      <pc:docMkLst>
        <pc:docMk/>
      </pc:docMkLst>
      <pc:sldChg chg="modSp mod">
        <pc:chgData name="Patrick Boily" userId="4ace92db-0572-4382-889e-50f73e2bf144" providerId="ADAL" clId="{A4F14507-DD1E-7942-BF09-8324B1EA0300}" dt="2020-09-09T22:42:56.902" v="9" actId="27636"/>
        <pc:sldMkLst>
          <pc:docMk/>
          <pc:sldMk cId="1572173613" sldId="357"/>
        </pc:sldMkLst>
        <pc:spChg chg="mod">
          <ac:chgData name="Patrick Boily" userId="4ace92db-0572-4382-889e-50f73e2bf144" providerId="ADAL" clId="{A4F14507-DD1E-7942-BF09-8324B1EA0300}" dt="2020-09-09T22:42:56.902" v="9" actId="27636"/>
          <ac:spMkLst>
            <pc:docMk/>
            <pc:sldMk cId="1572173613" sldId="357"/>
            <ac:spMk id="6" creationId="{005DC2B5-7EE8-4849-964A-23853009098A}"/>
          </ac:spMkLst>
        </pc:spChg>
      </pc:sldChg>
      <pc:sldChg chg="modSp mod">
        <pc:chgData name="Patrick Boily" userId="4ace92db-0572-4382-889e-50f73e2bf144" providerId="ADAL" clId="{A4F14507-DD1E-7942-BF09-8324B1EA0300}" dt="2020-09-09T22:41:11.250" v="2" actId="20577"/>
        <pc:sldMkLst>
          <pc:docMk/>
          <pc:sldMk cId="539550024" sldId="1520"/>
        </pc:sldMkLst>
        <pc:spChg chg="mod">
          <ac:chgData name="Patrick Boily" userId="4ace92db-0572-4382-889e-50f73e2bf144" providerId="ADAL" clId="{A4F14507-DD1E-7942-BF09-8324B1EA0300}" dt="2020-09-09T22:41:11.250" v="2" actId="20577"/>
          <ac:spMkLst>
            <pc:docMk/>
            <pc:sldMk cId="539550024" sldId="1520"/>
            <ac:spMk id="3" creationId="{00000000-0000-0000-0000-000000000000}"/>
          </ac:spMkLst>
        </pc:spChg>
      </pc:sldChg>
      <pc:sldChg chg="del">
        <pc:chgData name="Patrick Boily" userId="4ace92db-0572-4382-889e-50f73e2bf144" providerId="ADAL" clId="{A4F14507-DD1E-7942-BF09-8324B1EA0300}" dt="2020-09-09T22:41:58.454" v="4" actId="2696"/>
        <pc:sldMkLst>
          <pc:docMk/>
          <pc:sldMk cId="4074804030" sldId="1532"/>
        </pc:sldMkLst>
      </pc:sldChg>
      <pc:sldChg chg="del">
        <pc:chgData name="Patrick Boily" userId="4ace92db-0572-4382-889e-50f73e2bf144" providerId="ADAL" clId="{A4F14507-DD1E-7942-BF09-8324B1EA0300}" dt="2020-09-09T22:42:20.122" v="5" actId="2696"/>
        <pc:sldMkLst>
          <pc:docMk/>
          <pc:sldMk cId="1111181189" sldId="2006"/>
        </pc:sldMkLst>
      </pc:sldChg>
      <pc:sldChg chg="del">
        <pc:chgData name="Patrick Boily" userId="4ace92db-0572-4382-889e-50f73e2bf144" providerId="ADAL" clId="{A4F14507-DD1E-7942-BF09-8324B1EA0300}" dt="2020-09-09T22:41:39.013" v="3" actId="2696"/>
        <pc:sldMkLst>
          <pc:docMk/>
          <pc:sldMk cId="4251881287" sldId="2010"/>
        </pc:sldMkLst>
      </pc:sldChg>
      <pc:sldMasterChg chg="delSp mod">
        <pc:chgData name="Patrick Boily" userId="4ace92db-0572-4382-889e-50f73e2bf144" providerId="ADAL" clId="{A4F14507-DD1E-7942-BF09-8324B1EA0300}" dt="2020-09-09T22:40:25.262" v="0" actId="478"/>
        <pc:sldMasterMkLst>
          <pc:docMk/>
          <pc:sldMasterMk cId="0" sldId="2147483648"/>
        </pc:sldMasterMkLst>
        <pc:picChg chg="del">
          <ac:chgData name="Patrick Boily" userId="4ace92db-0572-4382-889e-50f73e2bf144" providerId="ADAL" clId="{A4F14507-DD1E-7942-BF09-8324B1EA0300}" dt="2020-09-09T22:40:25.262" v="0" actId="478"/>
          <ac:picMkLst>
            <pc:docMk/>
            <pc:sldMasterMk cId="0" sldId="2147483648"/>
            <ac:picMk id="15" creationId="{F5D0EF7E-A1BF-DB4E-8D36-37CE67C02497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5/17/22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breastcancer.org/causes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breastcancer.org/causes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92437F-544B-4A20-AA2B-C724572379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04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545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94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13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22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0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There is always a danger that if certain types of visualization techniques take over, the kinds of questions that are particularly well-suited to providing data for these techniques will come to dominate the landscape, which will then affect data collection techniques, data availability, future interest, and so forth.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92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28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970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05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>
                <a:hlinkClick r:id="rId3"/>
              </a:rPr>
              <a:t>A Model of Breast Cancer Causation</a:t>
            </a:r>
            <a:r>
              <a:rPr lang="en-US"/>
              <a:t>, California Breast Cancer Research Programme, 2014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45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>
                <a:hlinkClick r:id="rId3"/>
              </a:rPr>
              <a:t>A Model of Breast Cancer Causation</a:t>
            </a:r>
            <a:r>
              <a:rPr lang="en-US"/>
              <a:t>, California Breast Cancer Research Programme, 2014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831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41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99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22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64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2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88BF7-385B-4E63-94D0-F2FF205AC79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0343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88BF7-385B-4E63-94D0-F2FF205AC79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901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88BF7-385B-4E63-94D0-F2FF205AC79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9140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88BF7-385B-4E63-94D0-F2FF205AC790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905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3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3" y="3085765"/>
            <a:ext cx="11262867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3" y="2495446"/>
            <a:ext cx="10993547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500" cap="all">
                <a:solidFill>
                  <a:schemeClr val="accent2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675" y="1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5" y="614407"/>
            <a:ext cx="11309339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11029615" cy="4140767"/>
          </a:xfrm>
        </p:spPr>
        <p:txBody>
          <a:bodyPr/>
          <a:lstStyle>
            <a:lvl1pPr>
              <a:defRPr>
                <a:latin typeface="Dagny OT" panose="020B0504020201020104" pitchFamily="34" charset="77"/>
              </a:defRPr>
            </a:lvl1pPr>
            <a:lvl2pPr>
              <a:defRPr>
                <a:latin typeface="Dagny OT" panose="020B0504020201020104" pitchFamily="34" charset="77"/>
              </a:defRPr>
            </a:lvl2pPr>
            <a:lvl3pPr>
              <a:defRPr>
                <a:latin typeface="Dagny OT" panose="020B0504020201020104" pitchFamily="34" charset="77"/>
              </a:defRPr>
            </a:lvl3pPr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8" y="5141975"/>
            <a:ext cx="11290860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4" y="3043911"/>
            <a:ext cx="11029615" cy="1497508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4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3" y="606555"/>
            <a:ext cx="11300036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3"/>
            <a:ext cx="5422391" cy="4093260"/>
          </a:xfrm>
        </p:spPr>
        <p:txBody>
          <a:bodyPr>
            <a:normAutofit/>
          </a:bodyPr>
          <a:lstStyle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5"/>
            <a:ext cx="11300036" cy="12588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5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7"/>
            <a:ext cx="4909445" cy="689514"/>
          </a:xfrm>
        </p:spPr>
        <p:txBody>
          <a:bodyPr anchor="ctr"/>
          <a:lstStyle>
            <a:lvl1pPr algn="l">
              <a:defRPr sz="21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1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  <a:latin typeface="Dagny OT" panose="020B0504020201020104" pitchFamily="34" charset="77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4" y="5262297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  <a:lvl2pPr marL="457182" indent="0">
              <a:buNone/>
              <a:defRPr sz="1200"/>
            </a:lvl2pPr>
            <a:lvl3pPr marL="914363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0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9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6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457182" indent="0">
              <a:buNone/>
              <a:defRPr sz="1500"/>
            </a:lvl2pPr>
            <a:lvl3pPr marL="914363" indent="0">
              <a:buNone/>
              <a:defRPr sz="1500"/>
            </a:lvl3pPr>
            <a:lvl4pPr marL="1371545" indent="0">
              <a:buNone/>
              <a:defRPr sz="1500"/>
            </a:lvl4pPr>
            <a:lvl5pPr marL="1828727" indent="0">
              <a:buNone/>
              <a:defRPr sz="1500"/>
            </a:lvl5pPr>
            <a:lvl6pPr marL="2285909" indent="0">
              <a:buNone/>
              <a:defRPr sz="1500"/>
            </a:lvl6pPr>
            <a:lvl7pPr marL="2743090" indent="0">
              <a:buNone/>
              <a:defRPr sz="1500"/>
            </a:lvl7pPr>
            <a:lvl8pPr marL="3200272" indent="0">
              <a:buNone/>
              <a:defRPr sz="1500"/>
            </a:lvl8pPr>
            <a:lvl9pPr marL="3657454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8" y="5722593"/>
            <a:ext cx="11029617" cy="59867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2" indent="0">
              <a:buNone/>
              <a:defRPr sz="1200"/>
            </a:lvl2pPr>
            <a:lvl3pPr marL="914363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0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36" tIns="45719" rIns="91436" bIns="45719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36" tIns="45719" rIns="91436" bIns="45719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/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1" y="6455412"/>
            <a:ext cx="4097020" cy="2739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9037320" y="6407719"/>
            <a:ext cx="2377440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b="0" i="0">
                <a:solidFill>
                  <a:schemeClr val="accent2"/>
                </a:solidFill>
                <a:latin typeface="Dagny OT" panose="020B0504020201020104" pitchFamily="34" charset="77"/>
              </a:rPr>
              <a:t>data-action-lab.com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182" rtl="0" eaLnBrk="1" latinLnBrk="0" hangingPunct="1">
        <a:spcBef>
          <a:spcPct val="0"/>
        </a:spcBef>
        <a:buNone/>
        <a:defRPr sz="2800" b="1" i="0" kern="1200" cap="all">
          <a:solidFill>
            <a:schemeClr val="bg1"/>
          </a:solidFill>
          <a:latin typeface="Dagny OT" panose="020B0504020201020104" pitchFamily="34" charset="77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88" indent="-305988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29975" indent="-305988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1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899964" indent="-269989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1950" indent="-2339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1936" indent="-2339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4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12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00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888" indent="-228591" algn="l" defTabSz="457182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gapminder.org/downloads/world-pdf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ted.com/talks/hans_rosling_shows_the_best_stats_you_ve_ever_seen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ted.com/talks/hans_rosling_shows_the_best_stats_you_ve_ever_see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romise.site.uottawa.ca/SERepository/datasets/cm1.arf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mise.site.uottawa.ca/SERepository/datasets/cm1.arff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mplystatistics.org/" TargetMode="External"/><Relationship Id="rId2" Type="http://schemas.openxmlformats.org/officeDocument/2006/relationships/hyperlink" Target="http://www.mediamatter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www.badgraphs.tumblr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amatters.org/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diamatters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badgraphs.tumblr.com/" TargetMode="External"/><Relationship Id="rId4" Type="http://schemas.openxmlformats.org/officeDocument/2006/relationships/hyperlink" Target="http://www.simplystatistics.org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oddwschneider.com/posts/ballr-interactive-nba-shot-charts-with-r-and-shiny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o.org/public/images/eso0728c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bcrp.org/causes/index.php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bcrp.org/causes/index.ph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lms.wordpress.com/2008/03/04/lexical-distance-among-languages-of-europ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3rdfloor.fathom.info/products/dencity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z.wtf/" TargetMode="External"/><Relationship Id="rId4" Type="http://schemas.openxmlformats.org/officeDocument/2006/relationships/hyperlink" Target="http://thinkprogress.org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viz.wtf/" TargetMode="External"/><Relationship Id="rId4" Type="http://schemas.openxmlformats.org/officeDocument/2006/relationships/hyperlink" Target="http://thinkprogress.org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STORYTELLING WITH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B21E0-4646-C741-BE56-678C1E196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6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04D477-9674-4E95-93CD-2762CA45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MAINTAINING A CLEAR 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2400" b="1" dirty="0"/>
              <a:t>Horizontal logic </a:t>
            </a:r>
            <a:r>
              <a:rPr lang="en-CA" sz="2400" dirty="0"/>
              <a:t>(epic):</a:t>
            </a:r>
          </a:p>
          <a:p>
            <a:pPr lvl="1">
              <a:lnSpc>
                <a:spcPct val="110000"/>
              </a:lnSpc>
            </a:pPr>
            <a:r>
              <a:rPr lang="en-CA" dirty="0"/>
              <a:t>if your visualizations span many pages then the title of each page should tell you the story</a:t>
            </a:r>
          </a:p>
          <a:p>
            <a:pPr lvl="1">
              <a:lnSpc>
                <a:spcPct val="110000"/>
              </a:lnSpc>
            </a:pPr>
            <a:r>
              <a:rPr lang="en-CA" dirty="0"/>
              <a:t>reinforce with an executive summary dashboard or report at the beginning</a:t>
            </a:r>
          </a:p>
          <a:p>
            <a:pPr lvl="1">
              <a:lnSpc>
                <a:spcPct val="110000"/>
              </a:lnSpc>
            </a:pPr>
            <a:endParaRPr lang="en-CA" sz="500" dirty="0"/>
          </a:p>
          <a:p>
            <a:pPr marL="0" indent="0">
              <a:lnSpc>
                <a:spcPct val="110000"/>
              </a:lnSpc>
              <a:buNone/>
            </a:pPr>
            <a:r>
              <a:rPr lang="en-CA" sz="2400" b="1" dirty="0"/>
              <a:t>Vertical logic </a:t>
            </a:r>
            <a:r>
              <a:rPr lang="en-CA" sz="2400" dirty="0"/>
              <a:t>(anthology):</a:t>
            </a:r>
          </a:p>
          <a:p>
            <a:pPr lvl="1">
              <a:lnSpc>
                <a:spcPct val="110000"/>
              </a:lnSpc>
            </a:pPr>
            <a:r>
              <a:rPr lang="en-CA" dirty="0"/>
              <a:t>one page or many, the content should reinforce the title and </a:t>
            </a:r>
            <a:r>
              <a:rPr lang="en-CA" i="1" dirty="0"/>
              <a:t>vice versa </a:t>
            </a:r>
            <a:r>
              <a:rPr lang="en-CA" dirty="0"/>
              <a:t>(self-reinforcement)</a:t>
            </a:r>
          </a:p>
          <a:p>
            <a:pPr lvl="1">
              <a:lnSpc>
                <a:spcPct val="110000"/>
              </a:lnSpc>
            </a:pPr>
            <a:r>
              <a:rPr lang="en-CA" dirty="0"/>
              <a:t>there should be a logical link between all the elements, tags and visual aids on the page</a:t>
            </a:r>
          </a:p>
        </p:txBody>
      </p:sp>
    </p:spTree>
    <p:extLst>
      <p:ext uri="{BB962C8B-B14F-4D97-AF65-F5344CB8AC3E}">
        <p14:creationId xmlns:p14="http://schemas.microsoft.com/office/powerpoint/2010/main" val="15342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99775" y="1858244"/>
            <a:ext cx="8048077" cy="4566685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1799775" y="1637890"/>
            <a:ext cx="8048077" cy="4566685"/>
          </a:xfrm>
          <a:prstGeom prst="rect">
            <a:avLst/>
          </a:prstGeom>
          <a:noFill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39D0A4-47F0-0A81-DA5E-76153230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TELLING: STORYBRAND FRAMEWORK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5100" y="1911898"/>
            <a:ext cx="8241800" cy="4483539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94251" y="2390177"/>
            <a:ext cx="108568" cy="5906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E1193F6-167B-5040-3A07-5457C051D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SPINE OF A STORY: PIXAR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81AE3-B304-4C17-AC61-AFF70866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 OF MEMORIES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Telling stories engages our memory: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iconic memory – directs the eye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short-term memory – limits how many charts are found in dashboards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CA" sz="2400" dirty="0"/>
              <a:t>long-term memory – helps the audience remember what they saw</a:t>
            </a:r>
          </a:p>
          <a:p>
            <a:endParaRPr lang="en-CA" sz="2100" dirty="0"/>
          </a:p>
        </p:txBody>
      </p:sp>
    </p:spTree>
    <p:extLst>
      <p:ext uri="{BB962C8B-B14F-4D97-AF65-F5344CB8AC3E}">
        <p14:creationId xmlns:p14="http://schemas.microsoft.com/office/powerpoint/2010/main" val="345439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D5F056-ADBB-4C8B-8AC1-4786FF7C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ICONIC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5" y="2180498"/>
                <a:ext cx="6207912" cy="4140767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b="1" dirty="0"/>
                  <a:t>Iconic memory</a:t>
                </a:r>
                <a:r>
                  <a:rPr lang="en-US" dirty="0"/>
                  <a:t> is the </a:t>
                </a:r>
                <a:r>
                  <a:rPr lang="en-US" b="1" dirty="0"/>
                  <a:t>visual sensory memory </a:t>
                </a:r>
                <a:r>
                  <a:rPr lang="en-US" dirty="0"/>
                  <a:t>(SM) register relating to the visual domain and a fast-decaying, high-capacity store of visual information. </a:t>
                </a:r>
              </a:p>
              <a:p>
                <a:pPr marL="0" indent="0" algn="just">
                  <a:buNone/>
                </a:pPr>
                <a:endParaRPr lang="en-US" sz="500" dirty="0"/>
              </a:p>
              <a:p>
                <a:pPr marL="0" indent="0" algn="just">
                  <a:buNone/>
                </a:pPr>
                <a:r>
                  <a:rPr lang="en-US" dirty="0"/>
                  <a:t>Iconic memory is </a:t>
                </a:r>
                <a:r>
                  <a:rPr lang="en-US" b="1" dirty="0"/>
                  <a:t>very brief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&lt;1000</m:t>
                    </m:r>
                  </m:oMath>
                </a14:m>
                <a:r>
                  <a:rPr lang="en-US" dirty="0"/>
                  <a:t> </a:t>
                </a:r>
                <a:r>
                  <a:rPr lang="en-US" dirty="0" err="1"/>
                  <a:t>ms</a:t>
                </a:r>
                <a:r>
                  <a:rPr lang="en-US" dirty="0"/>
                  <a:t>) and provides a </a:t>
                </a:r>
                <a:r>
                  <a:rPr lang="en-US" b="1" dirty="0"/>
                  <a:t>coherent representation of our entire visual perception</a:t>
                </a:r>
                <a:r>
                  <a:rPr lang="en-US" dirty="0"/>
                  <a:t>.</a:t>
                </a:r>
              </a:p>
              <a:p>
                <a:pPr marL="0" indent="0" algn="just">
                  <a:buNone/>
                </a:pPr>
                <a:endParaRPr lang="en-CA" sz="500" dirty="0"/>
              </a:p>
              <a:p>
                <a:pPr marL="0" indent="0" algn="just">
                  <a:buNone/>
                </a:pPr>
                <a:r>
                  <a:rPr lang="en-CA" dirty="0"/>
                  <a:t>Tuned to </a:t>
                </a:r>
                <a:r>
                  <a:rPr lang="en-CA" b="1" dirty="0"/>
                  <a:t>pre-attentive attributes </a:t>
                </a:r>
                <a:r>
                  <a:rPr lang="en-CA" dirty="0"/>
                  <a:t>(</a:t>
                </a:r>
                <a:r>
                  <a:rPr lang="en-US" dirty="0"/>
                  <a:t>subcons-</a:t>
                </a:r>
                <a:r>
                  <a:rPr lang="en-US" dirty="0" err="1"/>
                  <a:t>cious</a:t>
                </a:r>
                <a:r>
                  <a:rPr lang="en-US" dirty="0"/>
                  <a:t> accumulation of information from the environment).</a:t>
                </a: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5" y="2180498"/>
                <a:ext cx="6207912" cy="4140767"/>
              </a:xfrm>
              <a:blipFill>
                <a:blip r:embed="rId2"/>
                <a:stretch>
                  <a:fillRect l="-1431" t="-613" r="-1431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9107" y="2608828"/>
            <a:ext cx="5248322" cy="3284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9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F02292-D5F8-4A5E-B540-0C45E2F8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SHORT-TERM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59030F4-5B7B-6E44-B0CA-E5261D29BB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en-US"/>
                  <a:t>We can hold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~4</m:t>
                    </m:r>
                  </m:oMath>
                </a14:m>
                <a:r>
                  <a:rPr lang="en-US"/>
                  <a:t> chunks of visual information in </a:t>
                </a:r>
                <a:r>
                  <a:rPr lang="en-US" b="1"/>
                  <a:t>short-term memory </a:t>
                </a:r>
                <a:r>
                  <a:rPr lang="en-US"/>
                  <a:t>at a given time.</a:t>
                </a:r>
              </a:p>
              <a:p>
                <a:pPr marL="0" indent="0" algn="just">
                  <a:buNone/>
                </a:pPr>
                <a:endParaRPr lang="en-US" sz="500"/>
              </a:p>
              <a:p>
                <a:pPr marL="0" indent="0" algn="just">
                  <a:buNone/>
                </a:pPr>
                <a:r>
                  <a:rPr lang="en-US"/>
                  <a:t>When presented with more chunks (such as data points on a graph), chunks need to be </a:t>
                </a:r>
                <a:r>
                  <a:rPr lang="en-US" b="1"/>
                  <a:t>processed in and out of memory</a:t>
                </a:r>
                <a:r>
                  <a:rPr lang="en-US"/>
                  <a:t>.  </a:t>
                </a:r>
              </a:p>
              <a:p>
                <a:pPr marL="0" indent="0" algn="just">
                  <a:buNone/>
                </a:pPr>
                <a:endParaRPr lang="en-US" sz="500"/>
              </a:p>
              <a:p>
                <a:pPr marL="0" indent="0" algn="just">
                  <a:buNone/>
                </a:pPr>
                <a:r>
                  <a:rPr lang="en-US"/>
                  <a:t>Generally, we try to form </a:t>
                </a:r>
                <a:r>
                  <a:rPr lang="en-US" b="1"/>
                  <a:t>bigger</a:t>
                </a:r>
                <a:r>
                  <a:rPr lang="en-US"/>
                  <a:t>, </a:t>
                </a:r>
                <a:r>
                  <a:rPr lang="en-US" b="1"/>
                  <a:t>focused</a:t>
                </a:r>
                <a:r>
                  <a:rPr lang="en-US"/>
                  <a:t> hierarchies of chunks (Gestalt principles).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59030F4-5B7B-6E44-B0CA-E5261D29BB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06" r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99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B82472-E1DE-DA41-ABDC-3FED5BC6F51A}"/>
              </a:ext>
            </a:extLst>
          </p:cNvPr>
          <p:cNvSpPr/>
          <p:nvPr/>
        </p:nvSpPr>
        <p:spPr>
          <a:xfrm>
            <a:off x="96032" y="615349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F02292-D5F8-4A5E-B540-0C45E2F8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LONG-TERM MEMORY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030F4-5B7B-6E44-B0CA-E5261D29B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Long-term memory</a:t>
            </a:r>
            <a:r>
              <a:rPr lang="en-US" dirty="0"/>
              <a:t> is built up over a lifetime and is the basis for pattern recognition and general cognitive processing.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It is an aggregate of </a:t>
            </a:r>
            <a:r>
              <a:rPr lang="en-US" b="1" dirty="0"/>
              <a:t>visual</a:t>
            </a:r>
            <a:r>
              <a:rPr lang="en-US" dirty="0"/>
              <a:t> memory and </a:t>
            </a:r>
            <a:r>
              <a:rPr lang="en-US" b="1" dirty="0"/>
              <a:t>verbal</a:t>
            </a:r>
            <a:r>
              <a:rPr lang="en-US" dirty="0"/>
              <a:t> memory. 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b="1" dirty="0"/>
              <a:t>Images</a:t>
            </a:r>
            <a:r>
              <a:rPr lang="en-US" dirty="0"/>
              <a:t> help us recall long-term memory, making the story </a:t>
            </a:r>
            <a:r>
              <a:rPr lang="en-US" b="1" dirty="0"/>
              <a:t>“stick”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Context-providing text also makes a difference: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B20A6-B94E-AE4E-88A9-5D58F802A7F4}"/>
              </a:ext>
            </a:extLst>
          </p:cNvPr>
          <p:cNvSpPr txBox="1"/>
          <p:nvPr/>
        </p:nvSpPr>
        <p:spPr>
          <a:xfrm>
            <a:off x="581192" y="5281244"/>
            <a:ext cx="5190022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Dagny OT" panose="020B0504020201020104" pitchFamily="34" charset="77"/>
              </a:rPr>
              <a:t>You have currently selected</a:t>
            </a:r>
            <a:r>
              <a:rPr lang="en-US" sz="2800" dirty="0">
                <a:latin typeface="Dagny OT" panose="020B0504020201020104" pitchFamily="34" charset="77"/>
              </a:rPr>
              <a:t> 28,711 ATIP </a:t>
            </a:r>
            <a:r>
              <a:rPr lang="en-US" sz="2400" dirty="0">
                <a:latin typeface="Dagny OT" panose="020B0504020201020104" pitchFamily="34" charset="77"/>
              </a:rPr>
              <a:t>requests totaling </a:t>
            </a:r>
            <a:r>
              <a:rPr lang="en-US" sz="2800" dirty="0">
                <a:latin typeface="Dagny OT" panose="020B0504020201020104" pitchFamily="34" charset="77"/>
              </a:rPr>
              <a:t>6,597,612</a:t>
            </a:r>
            <a:r>
              <a:rPr lang="en-US" sz="2400" dirty="0">
                <a:latin typeface="Dagny OT" panose="020B0504020201020104" pitchFamily="34" charset="77"/>
              </a:rPr>
              <a:t> pages of information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A26A4-4F94-4548-9029-96911DB770E7}"/>
              </a:ext>
            </a:extLst>
          </p:cNvPr>
          <p:cNvSpPr txBox="1"/>
          <p:nvPr/>
        </p:nvSpPr>
        <p:spPr>
          <a:xfrm>
            <a:off x="6187901" y="5712130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Dagny OT" panose="020B0504020201020104" pitchFamily="34" charset="77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95291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2B82472-E1DE-DA41-ABDC-3FED5BC6F51A}"/>
              </a:ext>
            </a:extLst>
          </p:cNvPr>
          <p:cNvSpPr/>
          <p:nvPr/>
        </p:nvSpPr>
        <p:spPr>
          <a:xfrm>
            <a:off x="96032" y="615349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F02292-D5F8-4A5E-B540-0C45E2F8C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LONG-TERM MEMORY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030F4-5B7B-6E44-B0CA-E5261D29B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Long-term memory</a:t>
            </a:r>
            <a:r>
              <a:rPr lang="en-US" dirty="0"/>
              <a:t> is built up over a lifetime and is the basis for pattern recognition and general cognitive processing.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It is an aggregate of </a:t>
            </a:r>
            <a:r>
              <a:rPr lang="en-US" b="1" dirty="0"/>
              <a:t>visual</a:t>
            </a:r>
            <a:r>
              <a:rPr lang="en-US" dirty="0"/>
              <a:t> memory and </a:t>
            </a:r>
            <a:r>
              <a:rPr lang="en-US" b="1" dirty="0"/>
              <a:t>verbal</a:t>
            </a:r>
            <a:r>
              <a:rPr lang="en-US" dirty="0"/>
              <a:t> memory.  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b="1" dirty="0"/>
              <a:t>Images</a:t>
            </a:r>
            <a:r>
              <a:rPr lang="en-US" dirty="0"/>
              <a:t> help us recall long-term memory, making the story </a:t>
            </a:r>
            <a:r>
              <a:rPr lang="en-US" b="1" dirty="0"/>
              <a:t>“stick”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sz="500" dirty="0"/>
          </a:p>
          <a:p>
            <a:pPr marL="0" indent="0" algn="just">
              <a:buNone/>
            </a:pPr>
            <a:r>
              <a:rPr lang="en-US" dirty="0"/>
              <a:t>Context-providing text also makes a difference: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A26A4-4F94-4548-9029-96911DB770E7}"/>
              </a:ext>
            </a:extLst>
          </p:cNvPr>
          <p:cNvSpPr txBox="1"/>
          <p:nvPr/>
        </p:nvSpPr>
        <p:spPr>
          <a:xfrm>
            <a:off x="6187901" y="5712130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Dagny OT" panose="020B0504020201020104" pitchFamily="34" charset="77"/>
              </a:rPr>
              <a:t>VS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A8DF1-4766-AA46-91D8-D2F33A6FF12C}"/>
              </a:ext>
            </a:extLst>
          </p:cNvPr>
          <p:cNvSpPr txBox="1"/>
          <p:nvPr/>
        </p:nvSpPr>
        <p:spPr>
          <a:xfrm>
            <a:off x="7062886" y="5474469"/>
            <a:ext cx="163006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agny OT" panose="020B0504020201020104" pitchFamily="34" charset="77"/>
              </a:rPr>
              <a:t>30K</a:t>
            </a:r>
            <a:endParaRPr lang="en-US" sz="2400" dirty="0">
              <a:latin typeface="Dagny OT" panose="020B0504020201020104" pitchFamily="34" charset="77"/>
            </a:endParaRPr>
          </a:p>
          <a:p>
            <a:pPr algn="ctr"/>
            <a:r>
              <a:rPr lang="en-US" sz="2000" dirty="0">
                <a:latin typeface="Dagny OT" panose="020B0504020201020104" pitchFamily="34" charset="77"/>
              </a:rPr>
              <a:t>requests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E2275-9F64-C047-BD28-EDF7C8E27DCF}"/>
              </a:ext>
            </a:extLst>
          </p:cNvPr>
          <p:cNvSpPr txBox="1"/>
          <p:nvPr/>
        </p:nvSpPr>
        <p:spPr>
          <a:xfrm>
            <a:off x="8755832" y="5474469"/>
            <a:ext cx="1630069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agny OT" panose="020B0504020201020104" pitchFamily="34" charset="77"/>
              </a:rPr>
              <a:t>6.6M</a:t>
            </a:r>
            <a:endParaRPr lang="en-US" sz="2400" dirty="0">
              <a:latin typeface="Dagny OT" panose="020B0504020201020104" pitchFamily="34" charset="77"/>
            </a:endParaRPr>
          </a:p>
          <a:p>
            <a:pPr algn="ctr"/>
            <a:r>
              <a:rPr lang="en-US" sz="2000" dirty="0">
                <a:latin typeface="Dagny OT" panose="020B0504020201020104" pitchFamily="34" charset="77"/>
              </a:rPr>
              <a:t>pages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C0EF2-6235-E649-ACC0-07A2B00A38C2}"/>
              </a:ext>
            </a:extLst>
          </p:cNvPr>
          <p:cNvSpPr txBox="1"/>
          <p:nvPr/>
        </p:nvSpPr>
        <p:spPr>
          <a:xfrm>
            <a:off x="10448778" y="5474469"/>
            <a:ext cx="1630069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Dagny OT" panose="020B0504020201020104" pitchFamily="34" charset="77"/>
              </a:rPr>
              <a:t>230</a:t>
            </a:r>
            <a:endParaRPr lang="en-US" sz="2400" dirty="0">
              <a:latin typeface="Dagny OT" panose="020B0504020201020104" pitchFamily="34" charset="77"/>
            </a:endParaRPr>
          </a:p>
          <a:p>
            <a:pPr algn="ctr"/>
            <a:r>
              <a:rPr lang="en-US" dirty="0">
                <a:latin typeface="Dagny OT" panose="020B0504020201020104" pitchFamily="34" charset="77"/>
              </a:rPr>
              <a:t>pages/request</a:t>
            </a:r>
          </a:p>
        </p:txBody>
      </p:sp>
    </p:spTree>
    <p:extLst>
      <p:ext uri="{BB962C8B-B14F-4D97-AF65-F5344CB8AC3E}">
        <p14:creationId xmlns:p14="http://schemas.microsoft.com/office/powerpoint/2010/main" val="341279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4D49C9-A121-4D16-B00B-13CB48668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STORYBOARDING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b="1"/>
              <a:t>Storyboarding</a:t>
            </a:r>
            <a:r>
              <a:rPr lang="en-CA"/>
              <a:t> is a way to summarize the flow of information into a </a:t>
            </a:r>
            <a:r>
              <a:rPr lang="en-CA" b="1"/>
              <a:t>coherent whole</a:t>
            </a:r>
            <a:r>
              <a:rPr lang="en-CA"/>
              <a:t>.</a:t>
            </a:r>
            <a:endParaRPr lang="en-CA" b="1"/>
          </a:p>
          <a:p>
            <a:pPr marL="0" indent="0" algn="just">
              <a:buNone/>
            </a:pPr>
            <a:endParaRPr lang="en-CA" sz="500"/>
          </a:p>
          <a:p>
            <a:pPr marL="0" indent="0" algn="just">
              <a:buNone/>
            </a:pPr>
            <a:r>
              <a:rPr lang="en-CA"/>
              <a:t>It helps us determine </a:t>
            </a:r>
            <a:r>
              <a:rPr lang="en-CA" b="1"/>
              <a:t>how many pages/elements per page</a:t>
            </a:r>
            <a:r>
              <a:rPr lang="en-CA"/>
              <a:t> we might need. </a:t>
            </a:r>
          </a:p>
          <a:p>
            <a:pPr marL="0" indent="0" algn="just">
              <a:buNone/>
            </a:pPr>
            <a:endParaRPr lang="en-CA" sz="500"/>
          </a:p>
          <a:p>
            <a:pPr marL="0" indent="0" algn="just">
              <a:buNone/>
            </a:pPr>
            <a:r>
              <a:rPr lang="en-CA"/>
              <a:t>This is NOT the same as designing the layout of a dashboard.</a:t>
            </a:r>
          </a:p>
          <a:p>
            <a:pPr marL="0" indent="0" algn="just">
              <a:buNone/>
            </a:pPr>
            <a:endParaRPr lang="en-CA" sz="500"/>
          </a:p>
          <a:p>
            <a:pPr marL="0" indent="0" algn="just">
              <a:buNone/>
            </a:pPr>
            <a:r>
              <a:rPr lang="en-CA"/>
              <a:t>Storyboarding is used to </a:t>
            </a:r>
            <a:r>
              <a:rPr lang="en-CA" b="1"/>
              <a:t>define the story </a:t>
            </a:r>
            <a:r>
              <a:rPr lang="en-CA"/>
              <a:t>and the dashboard’s</a:t>
            </a:r>
            <a:r>
              <a:rPr lang="en-CA" b="1"/>
              <a:t> content</a:t>
            </a:r>
            <a:r>
              <a:rPr lang="en-CA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539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17A90CA-F408-8D4A-AD57-FDA828E77709}"/>
              </a:ext>
            </a:extLst>
          </p:cNvPr>
          <p:cNvSpPr/>
          <p:nvPr/>
        </p:nvSpPr>
        <p:spPr>
          <a:xfrm>
            <a:off x="96032" y="615349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BB2E34-A090-4648-9C2C-2C974D52F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Storyboarding – Example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FCF401-45E8-A94E-92F3-6C4CA6BE5E9C}"/>
              </a:ext>
            </a:extLst>
          </p:cNvPr>
          <p:cNvGrpSpPr/>
          <p:nvPr/>
        </p:nvGrpSpPr>
        <p:grpSpPr>
          <a:xfrm>
            <a:off x="2279681" y="2084438"/>
            <a:ext cx="2160000" cy="2160000"/>
            <a:chOff x="753625" y="1690686"/>
            <a:chExt cx="2160000" cy="216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7C2043-6A50-3243-BCA4-79788EE21075}"/>
                </a:ext>
              </a:extLst>
            </p:cNvPr>
            <p:cNvSpPr/>
            <p:nvPr/>
          </p:nvSpPr>
          <p:spPr>
            <a:xfrm>
              <a:off x="753625" y="1690686"/>
              <a:ext cx="2160000" cy="21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02B332-57DF-3A42-AD17-3B9016A08B47}"/>
                </a:ext>
              </a:extLst>
            </p:cNvPr>
            <p:cNvSpPr txBox="1"/>
            <p:nvPr/>
          </p:nvSpPr>
          <p:spPr>
            <a:xfrm>
              <a:off x="753625" y="2309021"/>
              <a:ext cx="216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1. State intended hiring  goal for the year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24E55A-B3F9-4547-BA2E-D19B7D213F6C}"/>
              </a:ext>
            </a:extLst>
          </p:cNvPr>
          <p:cNvGrpSpPr/>
          <p:nvPr/>
        </p:nvGrpSpPr>
        <p:grpSpPr>
          <a:xfrm>
            <a:off x="5181651" y="2084440"/>
            <a:ext cx="2160000" cy="2160000"/>
            <a:chOff x="753625" y="1690688"/>
            <a:chExt cx="2160000" cy="216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4F0EC1-B564-2F4B-A37C-0630011E6E62}"/>
                </a:ext>
              </a:extLst>
            </p:cNvPr>
            <p:cNvSpPr/>
            <p:nvPr/>
          </p:nvSpPr>
          <p:spPr>
            <a:xfrm>
              <a:off x="753625" y="1690688"/>
              <a:ext cx="2160000" cy="21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103605-7A4A-9741-BF7C-F5E95B5E7B6C}"/>
                </a:ext>
              </a:extLst>
            </p:cNvPr>
            <p:cNvSpPr txBox="1"/>
            <p:nvPr/>
          </p:nvSpPr>
          <p:spPr>
            <a:xfrm>
              <a:off x="753626" y="2309023"/>
              <a:ext cx="21599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2. Describe what is driving the hiring </a:t>
              </a:r>
              <a:b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</a:br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(Fed Gov’t Init)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49A469D-8C73-A64F-A0E9-605D31C841F1}"/>
              </a:ext>
            </a:extLst>
          </p:cNvPr>
          <p:cNvGrpSpPr/>
          <p:nvPr/>
        </p:nvGrpSpPr>
        <p:grpSpPr>
          <a:xfrm>
            <a:off x="8083620" y="2084440"/>
            <a:ext cx="2160000" cy="2160000"/>
            <a:chOff x="753625" y="1690688"/>
            <a:chExt cx="2160000" cy="216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B327B08-6B0D-D844-8756-8A8A506D2D4B}"/>
                </a:ext>
              </a:extLst>
            </p:cNvPr>
            <p:cNvSpPr/>
            <p:nvPr/>
          </p:nvSpPr>
          <p:spPr>
            <a:xfrm>
              <a:off x="753625" y="1690688"/>
              <a:ext cx="2160000" cy="21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C84CA1-731C-D149-8CD9-328DC3B449F5}"/>
                </a:ext>
              </a:extLst>
            </p:cNvPr>
            <p:cNvSpPr txBox="1"/>
            <p:nvPr/>
          </p:nvSpPr>
          <p:spPr>
            <a:xfrm>
              <a:off x="753626" y="2309023"/>
              <a:ext cx="21599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3. Show how close/far the goal is as of today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B9378F2-FFFC-2E4C-B02A-073BCD1B97E3}"/>
              </a:ext>
            </a:extLst>
          </p:cNvPr>
          <p:cNvGrpSpPr/>
          <p:nvPr/>
        </p:nvGrpSpPr>
        <p:grpSpPr>
          <a:xfrm>
            <a:off x="2279681" y="4475046"/>
            <a:ext cx="2160000" cy="2160000"/>
            <a:chOff x="753625" y="1690688"/>
            <a:chExt cx="2160000" cy="2160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D94773-B9C7-F844-A20D-5ED47BCAB225}"/>
                </a:ext>
              </a:extLst>
            </p:cNvPr>
            <p:cNvSpPr/>
            <p:nvPr/>
          </p:nvSpPr>
          <p:spPr>
            <a:xfrm>
              <a:off x="753625" y="1690688"/>
              <a:ext cx="2160000" cy="21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2027F5-9846-F644-AF59-9B5EC9C2A69F}"/>
                </a:ext>
              </a:extLst>
            </p:cNvPr>
            <p:cNvSpPr txBox="1"/>
            <p:nvPr/>
          </p:nvSpPr>
          <p:spPr>
            <a:xfrm>
              <a:off x="753626" y="2170524"/>
              <a:ext cx="21599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4. Show which departments have the highest requirements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82F926-7EAA-664F-9901-8C4EF0434B00}"/>
              </a:ext>
            </a:extLst>
          </p:cNvPr>
          <p:cNvGrpSpPr/>
          <p:nvPr/>
        </p:nvGrpSpPr>
        <p:grpSpPr>
          <a:xfrm>
            <a:off x="5181651" y="4475046"/>
            <a:ext cx="2160000" cy="2160000"/>
            <a:chOff x="753625" y="1690688"/>
            <a:chExt cx="2160000" cy="216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918F2D-6A40-FF47-8DCD-637F29E06958}"/>
                </a:ext>
              </a:extLst>
            </p:cNvPr>
            <p:cNvSpPr/>
            <p:nvPr/>
          </p:nvSpPr>
          <p:spPr>
            <a:xfrm>
              <a:off x="753625" y="1690688"/>
              <a:ext cx="2160000" cy="21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2BE740-F305-7C40-9045-3AFCD5FB5946}"/>
                </a:ext>
              </a:extLst>
            </p:cNvPr>
            <p:cNvSpPr txBox="1"/>
            <p:nvPr/>
          </p:nvSpPr>
          <p:spPr>
            <a:xfrm>
              <a:off x="753626" y="2309023"/>
              <a:ext cx="21599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5. Demonstrate which groups are impacted the most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E7606F-9C22-6E49-8526-DA7ADBC8C1E0}"/>
              </a:ext>
            </a:extLst>
          </p:cNvPr>
          <p:cNvGrpSpPr/>
          <p:nvPr/>
        </p:nvGrpSpPr>
        <p:grpSpPr>
          <a:xfrm>
            <a:off x="8083620" y="4475046"/>
            <a:ext cx="2160000" cy="2160000"/>
            <a:chOff x="753625" y="1690688"/>
            <a:chExt cx="2160000" cy="216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9A01ACD-6CA0-0C4C-8D3E-248973D42891}"/>
                </a:ext>
              </a:extLst>
            </p:cNvPr>
            <p:cNvSpPr/>
            <p:nvPr/>
          </p:nvSpPr>
          <p:spPr>
            <a:xfrm>
              <a:off x="753625" y="1690688"/>
              <a:ext cx="2160000" cy="2160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5E8C15-5A72-1445-9B6C-D5612F5B76FA}"/>
                </a:ext>
              </a:extLst>
            </p:cNvPr>
            <p:cNvSpPr txBox="1"/>
            <p:nvPr/>
          </p:nvSpPr>
          <p:spPr>
            <a:xfrm>
              <a:off x="753626" y="2309023"/>
              <a:ext cx="21599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6. Ask/tell the reader how they can help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55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(Messy) Analysis Process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2094191"/>
            <a:ext cx="1718269" cy="1735800"/>
            <a:chOff x="753626" y="1690688"/>
            <a:chExt cx="1718269" cy="1735800"/>
          </a:xfrm>
        </p:grpSpPr>
        <p:sp>
          <p:nvSpPr>
            <p:cNvPr id="7" name="Rectangle 6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Objective/</a:t>
              </a:r>
            </a:p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Rationale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38200" y="4374160"/>
            <a:ext cx="1718269" cy="1735800"/>
            <a:chOff x="906026" y="4097163"/>
            <a:chExt cx="1718269" cy="1735800"/>
          </a:xfrm>
        </p:grpSpPr>
        <p:sp>
          <p:nvSpPr>
            <p:cNvPr id="10" name="Rectangle 9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and Data Management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770644" y="2094191"/>
            <a:ext cx="1718269" cy="1735800"/>
            <a:chOff x="3953654" y="2202263"/>
            <a:chExt cx="1718269" cy="1735800"/>
          </a:xfrm>
        </p:grpSpPr>
        <p:sp>
          <p:nvSpPr>
            <p:cNvPr id="13" name="Rectangle 12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   Collection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770644" y="4374160"/>
            <a:ext cx="1718269" cy="1735800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Preparation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03088" y="2094191"/>
            <a:ext cx="1718269" cy="1735800"/>
            <a:chOff x="6256959" y="2227198"/>
            <a:chExt cx="1718269" cy="1735800"/>
          </a:xfrm>
        </p:grpSpPr>
        <p:sp>
          <p:nvSpPr>
            <p:cNvPr id="19" name="Rectangle 18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Exploration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703088" y="4374160"/>
            <a:ext cx="1718269" cy="1735800"/>
            <a:chOff x="6527893" y="4626129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Modeling and Analysis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635532" y="2094191"/>
            <a:ext cx="1718269" cy="1735800"/>
            <a:chOff x="8695359" y="2361363"/>
            <a:chExt cx="1718269" cy="1735800"/>
          </a:xfrm>
        </p:grpSpPr>
        <p:sp>
          <p:nvSpPr>
            <p:cNvPr id="25" name="Rectangle 24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Utilization and Decision Support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635532" y="4374160"/>
            <a:ext cx="1718269" cy="1735800"/>
            <a:chOff x="9372692" y="4823354"/>
            <a:chExt cx="1718269" cy="1735800"/>
          </a:xfrm>
        </p:grpSpPr>
        <p:sp>
          <p:nvSpPr>
            <p:cNvPr id="28" name="Rectangle 27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  <p:cxnSp>
        <p:nvCxnSpPr>
          <p:cNvPr id="30" name="Straight Arrow Connector 29"/>
          <p:cNvCxnSpPr>
            <a:stCxn id="7" idx="2"/>
            <a:endCxn id="10" idx="0"/>
          </p:cNvCxnSpPr>
          <p:nvPr/>
        </p:nvCxnSpPr>
        <p:spPr>
          <a:xfrm>
            <a:off x="1697335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3" idx="2"/>
            <a:endCxn id="16" idx="0"/>
          </p:cNvCxnSpPr>
          <p:nvPr/>
        </p:nvCxnSpPr>
        <p:spPr>
          <a:xfrm>
            <a:off x="4629779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3"/>
            <a:endCxn id="13" idx="1"/>
          </p:cNvCxnSpPr>
          <p:nvPr/>
        </p:nvCxnSpPr>
        <p:spPr>
          <a:xfrm>
            <a:off x="2556470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3"/>
            <a:endCxn id="13" idx="1"/>
          </p:cNvCxnSpPr>
          <p:nvPr/>
        </p:nvCxnSpPr>
        <p:spPr>
          <a:xfrm flipV="1">
            <a:off x="2556469" y="2962091"/>
            <a:ext cx="1214175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20" idx="1"/>
          </p:cNvCxnSpPr>
          <p:nvPr/>
        </p:nvCxnSpPr>
        <p:spPr>
          <a:xfrm>
            <a:off x="5488914" y="2962093"/>
            <a:ext cx="1214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3"/>
            <a:endCxn id="19" idx="1"/>
          </p:cNvCxnSpPr>
          <p:nvPr/>
        </p:nvCxnSpPr>
        <p:spPr>
          <a:xfrm flipV="1">
            <a:off x="5488914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6" idx="3"/>
            <a:endCxn id="22" idx="1"/>
          </p:cNvCxnSpPr>
          <p:nvPr/>
        </p:nvCxnSpPr>
        <p:spPr>
          <a:xfrm>
            <a:off x="5488914" y="5242060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2" idx="0"/>
          </p:cNvCxnSpPr>
          <p:nvPr/>
        </p:nvCxnSpPr>
        <p:spPr>
          <a:xfrm>
            <a:off x="7562224" y="3829991"/>
            <a:ext cx="1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9" idx="3"/>
            <a:endCxn id="25" idx="1"/>
          </p:cNvCxnSpPr>
          <p:nvPr/>
        </p:nvCxnSpPr>
        <p:spPr>
          <a:xfrm>
            <a:off x="8421358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9" idx="3"/>
            <a:endCxn id="28" idx="1"/>
          </p:cNvCxnSpPr>
          <p:nvPr/>
        </p:nvCxnSpPr>
        <p:spPr>
          <a:xfrm>
            <a:off x="8421358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2" idx="3"/>
            <a:endCxn id="28" idx="1"/>
          </p:cNvCxnSpPr>
          <p:nvPr/>
        </p:nvCxnSpPr>
        <p:spPr>
          <a:xfrm>
            <a:off x="8421358" y="5242060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2"/>
            <a:endCxn id="28" idx="0"/>
          </p:cNvCxnSpPr>
          <p:nvPr/>
        </p:nvCxnSpPr>
        <p:spPr>
          <a:xfrm>
            <a:off x="10494667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3" idx="1"/>
            <a:endCxn id="14" idx="3"/>
          </p:cNvCxnSpPr>
          <p:nvPr/>
        </p:nvCxnSpPr>
        <p:spPr>
          <a:xfrm flipH="1" flipV="1">
            <a:off x="5488914" y="2962092"/>
            <a:ext cx="1214175" cy="22799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4752033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809543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556470" y="2848500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556470" y="3217142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488913" y="5533452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5488913" y="2848500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492262" y="3198725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677779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0800000">
            <a:off x="2548516" y="2632909"/>
            <a:ext cx="4889360" cy="3698747"/>
          </a:xfrm>
          <a:prstGeom prst="bentConnector3">
            <a:avLst>
              <a:gd name="adj1" fmla="val 86787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437876" y="6109959"/>
            <a:ext cx="0" cy="22169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697336" y="1927200"/>
            <a:ext cx="879733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5" idx="0"/>
          </p:cNvCxnSpPr>
          <p:nvPr/>
        </p:nvCxnSpPr>
        <p:spPr>
          <a:xfrm flipH="1" flipV="1">
            <a:off x="10494666" y="1927202"/>
            <a:ext cx="1" cy="1669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421358" y="2847958"/>
            <a:ext cx="1214175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8421358" y="3204854"/>
            <a:ext cx="1214175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3" idx="3"/>
            <a:endCxn id="25" idx="1"/>
          </p:cNvCxnSpPr>
          <p:nvPr/>
        </p:nvCxnSpPr>
        <p:spPr>
          <a:xfrm flipV="1">
            <a:off x="8421358" y="2962092"/>
            <a:ext cx="1214175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7" idx="0"/>
          </p:cNvCxnSpPr>
          <p:nvPr/>
        </p:nvCxnSpPr>
        <p:spPr>
          <a:xfrm>
            <a:off x="1697335" y="1927202"/>
            <a:ext cx="0" cy="166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F6EC1A25-EADE-034D-B199-D5E969063A91}"/>
              </a:ext>
            </a:extLst>
          </p:cNvPr>
          <p:cNvSpPr/>
          <p:nvPr/>
        </p:nvSpPr>
        <p:spPr>
          <a:xfrm>
            <a:off x="9414665" y="4160712"/>
            <a:ext cx="2160000" cy="2160000"/>
          </a:xfrm>
          <a:prstGeom prst="ellipse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9117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Evolving a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37E47-0892-4518-98CC-8EB6E07A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886" y="1903058"/>
            <a:ext cx="6134227" cy="441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E91504-8FEE-310D-F1AD-27FFE8D7A7D9}"/>
              </a:ext>
            </a:extLst>
          </p:cNvPr>
          <p:cNvSpPr txBox="1"/>
          <p:nvPr/>
        </p:nvSpPr>
        <p:spPr>
          <a:xfrm>
            <a:off x="9163113" y="0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</p:spTree>
    <p:extLst>
      <p:ext uri="{BB962C8B-B14F-4D97-AF65-F5344CB8AC3E}">
        <p14:creationId xmlns:p14="http://schemas.microsoft.com/office/powerpoint/2010/main" val="36968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Evolving 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53C5-D4AC-47AE-BCBD-25D72922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400" y="2283431"/>
            <a:ext cx="3431199" cy="3186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86198-D65F-5692-A682-369A39410544}"/>
              </a:ext>
            </a:extLst>
          </p:cNvPr>
          <p:cNvSpPr txBox="1"/>
          <p:nvPr/>
        </p:nvSpPr>
        <p:spPr>
          <a:xfrm>
            <a:off x="0" y="6037019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2908D-E246-3805-D7ED-1CDD2B56D2B4}"/>
              </a:ext>
            </a:extLst>
          </p:cNvPr>
          <p:cNvSpPr txBox="1"/>
          <p:nvPr/>
        </p:nvSpPr>
        <p:spPr>
          <a:xfrm>
            <a:off x="9163113" y="0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</p:spTree>
    <p:extLst>
      <p:ext uri="{BB962C8B-B14F-4D97-AF65-F5344CB8AC3E}">
        <p14:creationId xmlns:p14="http://schemas.microsoft.com/office/powerpoint/2010/main" val="287434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Evolving a Visualization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DDCFC-A59E-489F-8209-F8F725A7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86" y="2048780"/>
            <a:ext cx="5499428" cy="3668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FC3193-434A-0033-0201-A5B576815684}"/>
              </a:ext>
            </a:extLst>
          </p:cNvPr>
          <p:cNvSpPr txBox="1"/>
          <p:nvPr/>
        </p:nvSpPr>
        <p:spPr>
          <a:xfrm>
            <a:off x="0" y="6037019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2B926-188E-95D3-A3CE-3B8E50BB12BD}"/>
              </a:ext>
            </a:extLst>
          </p:cNvPr>
          <p:cNvSpPr txBox="1"/>
          <p:nvPr/>
        </p:nvSpPr>
        <p:spPr>
          <a:xfrm>
            <a:off x="9163113" y="0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</p:spTree>
    <p:extLst>
      <p:ext uri="{BB962C8B-B14F-4D97-AF65-F5344CB8AC3E}">
        <p14:creationId xmlns:p14="http://schemas.microsoft.com/office/powerpoint/2010/main" val="19706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Evolving a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C78E6-BFB9-49D0-87DB-BF9010C85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86" y="2048780"/>
            <a:ext cx="5499428" cy="371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40D993-709E-DA21-87CC-1B223BB5A4E0}"/>
              </a:ext>
            </a:extLst>
          </p:cNvPr>
          <p:cNvSpPr txBox="1"/>
          <p:nvPr/>
        </p:nvSpPr>
        <p:spPr>
          <a:xfrm>
            <a:off x="0" y="6037019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84607-AC42-1CB4-8F27-5A321275F107}"/>
              </a:ext>
            </a:extLst>
          </p:cNvPr>
          <p:cNvSpPr txBox="1"/>
          <p:nvPr/>
        </p:nvSpPr>
        <p:spPr>
          <a:xfrm>
            <a:off x="9163113" y="0"/>
            <a:ext cx="29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b="1" dirty="0">
                <a:solidFill>
                  <a:srgbClr val="706F67"/>
                </a:solidFill>
                <a:latin typeface="Myriad Pro Light" panose="020B0403030403020204" pitchFamily="34" charset="0"/>
              </a:rPr>
              <a:t>Source: </a:t>
            </a:r>
            <a:r>
              <a:rPr lang="en-CA" dirty="0">
                <a:solidFill>
                  <a:srgbClr val="706F67"/>
                </a:solidFill>
                <a:latin typeface="Myriad Pro Light" panose="020B0403030403020204" pitchFamily="34" charset="0"/>
              </a:rPr>
              <a:t>Storytelling with Data</a:t>
            </a:r>
          </a:p>
        </p:txBody>
      </p:sp>
    </p:spTree>
    <p:extLst>
      <p:ext uri="{BB962C8B-B14F-4D97-AF65-F5344CB8AC3E}">
        <p14:creationId xmlns:p14="http://schemas.microsoft.com/office/powerpoint/2010/main" val="16844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58FF-4D8D-5540-BA89-27B1BDBA8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5DE40-530E-BD4F-A603-3B0496937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Individually or in teams, prepare a storyboard for the dashboard you designed in the previous section. </a:t>
            </a:r>
          </a:p>
        </p:txBody>
      </p:sp>
    </p:spTree>
    <p:extLst>
      <p:ext uri="{BB962C8B-B14F-4D97-AF65-F5344CB8AC3E}">
        <p14:creationId xmlns:p14="http://schemas.microsoft.com/office/powerpoint/2010/main" val="12391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FUNDAMENTAL PRINCIPLES OF DATA VIZ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1A4E1-5A2D-6044-9163-F1DD0D79D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2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Fundamental Principles OF ANALYTICAL DESIGN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b="1" dirty="0">
                <a:latin typeface="Dagny OT" panose="020B0504020201020104" pitchFamily="34" charset="0"/>
              </a:rPr>
              <a:t>Symmetry</a:t>
            </a:r>
            <a:r>
              <a:rPr lang="en-US" dirty="0">
                <a:latin typeface="Dagny OT" panose="020B0504020201020104" pitchFamily="34" charset="0"/>
              </a:rPr>
              <a:t> to visual displays of evidence: consumers should be seeking exactly what producers should be providing, namely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dirty="0">
                <a:latin typeface="Dagny OT" panose="020B0504020201020104" pitchFamily="34" charset="0"/>
              </a:rPr>
              <a:t>meaningful comparisons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dirty="0">
                <a:latin typeface="Dagny OT" panose="020B0504020201020104" pitchFamily="34" charset="0"/>
              </a:rPr>
              <a:t>propose causal networks and underlying structure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dirty="0">
                <a:latin typeface="Dagny OT" panose="020B0504020201020104" pitchFamily="34" charset="0"/>
              </a:rPr>
              <a:t>multivariate links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dirty="0">
                <a:latin typeface="Dagny OT" panose="020B0504020201020104" pitchFamily="34" charset="0"/>
              </a:rPr>
              <a:t>integrated and relevant data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dirty="0">
                <a:latin typeface="Dagny OT" panose="020B0504020201020104" pitchFamily="34" charset="0"/>
              </a:rPr>
              <a:t>honest documentation </a:t>
            </a:r>
          </a:p>
          <a:p>
            <a:pPr lvl="1" algn="just">
              <a:lnSpc>
                <a:spcPct val="110000"/>
              </a:lnSpc>
              <a:buSzPct val="112000"/>
              <a:buFont typeface="Wingdings" panose="05000000000000000000" pitchFamily="2" charset="2"/>
              <a:buChar char="§"/>
            </a:pPr>
            <a:r>
              <a:rPr lang="en-US" dirty="0">
                <a:latin typeface="Dagny OT" panose="020B0504020201020104" pitchFamily="34" charset="0"/>
              </a:rPr>
              <a:t>primary focus on content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000" y="8221"/>
            <a:ext cx="11760000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[E. Tufte, Beautiful Evidence]</a:t>
            </a:r>
          </a:p>
        </p:txBody>
      </p:sp>
    </p:spTree>
    <p:extLst>
      <p:ext uri="{BB962C8B-B14F-4D97-AF65-F5344CB8AC3E}">
        <p14:creationId xmlns:p14="http://schemas.microsoft.com/office/powerpoint/2010/main" val="53955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0B4D0A-53EE-B745-BC3F-36A51316A56E}"/>
              </a:ext>
            </a:extLst>
          </p:cNvPr>
          <p:cNvSpPr/>
          <p:nvPr/>
        </p:nvSpPr>
        <p:spPr>
          <a:xfrm>
            <a:off x="169756" y="108738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5D3E2-E0FD-9F49-AF6B-B47ACCB3B371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2" y="789140"/>
            <a:ext cx="11484233" cy="53768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07703" y="-18789"/>
            <a:ext cx="288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[</a:t>
            </a:r>
            <a:r>
              <a:rPr lang="en-US" err="1">
                <a:latin typeface="Dagny OT" panose="020B0504020201020104" pitchFamily="34" charset="77"/>
                <a:ea typeface="Helvetica Light" charset="0"/>
                <a:cs typeface="Helvetica Light" charset="0"/>
                <a:hlinkClick r:id="rId4"/>
              </a:rPr>
              <a:t>Gapminder</a:t>
            </a:r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  <a:hlinkClick r:id="rId4"/>
              </a:rPr>
              <a:t> Foundation</a:t>
            </a:r>
            <a:r>
              <a:rPr lang="en-US"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E416C-6860-9942-9085-0944A60C1A03}"/>
              </a:ext>
            </a:extLst>
          </p:cNvPr>
          <p:cNvSpPr txBox="1"/>
          <p:nvPr/>
        </p:nvSpPr>
        <p:spPr>
          <a:xfrm>
            <a:off x="4354990" y="6270721"/>
            <a:ext cx="3482020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Non-Integrated Data</a:t>
            </a:r>
          </a:p>
        </p:txBody>
      </p:sp>
    </p:spTree>
    <p:extLst>
      <p:ext uri="{BB962C8B-B14F-4D97-AF65-F5344CB8AC3E}">
        <p14:creationId xmlns:p14="http://schemas.microsoft.com/office/powerpoint/2010/main" val="390315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2793C1C-4237-D944-95FC-132614854107}"/>
              </a:ext>
            </a:extLst>
          </p:cNvPr>
          <p:cNvSpPr/>
          <p:nvPr/>
        </p:nvSpPr>
        <p:spPr>
          <a:xfrm>
            <a:off x="96032" y="108738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C927F4-852C-6F41-AB3D-D31BCB6BDFC5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226261"/>
            <a:ext cx="9265920" cy="6523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5D75FB-B21B-924D-ACAA-A991E19CE427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5794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376D3CA-4C24-674A-B723-94CC57D9DAD0}"/>
              </a:ext>
            </a:extLst>
          </p:cNvPr>
          <p:cNvSpPr/>
          <p:nvPr/>
        </p:nvSpPr>
        <p:spPr>
          <a:xfrm>
            <a:off x="96032" y="108738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E16DC1-CED6-9E4D-BA85-C59F8936B908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00" y="225923"/>
            <a:ext cx="9266400" cy="6523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41" y="324659"/>
            <a:ext cx="3380268" cy="320183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82" y="1688327"/>
            <a:ext cx="5298317" cy="400163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64623-9F22-1146-8707-99D722823642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6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76996-0A7F-4E4C-8867-475C34163EAE}"/>
              </a:ext>
            </a:extLst>
          </p:cNvPr>
          <p:cNvSpPr txBox="1"/>
          <p:nvPr/>
        </p:nvSpPr>
        <p:spPr>
          <a:xfrm>
            <a:off x="4026220" y="6270721"/>
            <a:ext cx="413956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Meaningful Comparisons</a:t>
            </a:r>
          </a:p>
        </p:txBody>
      </p:sp>
    </p:spTree>
    <p:extLst>
      <p:ext uri="{BB962C8B-B14F-4D97-AF65-F5344CB8AC3E}">
        <p14:creationId xmlns:p14="http://schemas.microsoft.com/office/powerpoint/2010/main" val="208363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6EDAA9-6005-4E7E-8AF5-DA4816DD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IS THE AUDIENCE?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/>
              <a:t>Avoid general audiences: address </a:t>
            </a:r>
            <a:r>
              <a:rPr lang="en-CA" b="1"/>
              <a:t>Lines of Business </a:t>
            </a:r>
            <a:r>
              <a:rPr lang="en-CA"/>
              <a:t>(finance, engineering, HR, etc.)</a:t>
            </a:r>
          </a:p>
          <a:p>
            <a:pPr marL="0" indent="0">
              <a:buNone/>
            </a:pPr>
            <a:endParaRPr lang="en-CA" sz="500"/>
          </a:p>
          <a:p>
            <a:pPr marL="0" indent="0">
              <a:buNone/>
            </a:pPr>
            <a:r>
              <a:rPr lang="en-CA"/>
              <a:t>Identify </a:t>
            </a:r>
            <a:r>
              <a:rPr lang="en-CA" b="1"/>
              <a:t>decision-makers</a:t>
            </a:r>
            <a:r>
              <a:rPr lang="en-CA"/>
              <a:t> and the various audience </a:t>
            </a:r>
            <a:r>
              <a:rPr lang="en-CA" b="1"/>
              <a:t>roles</a:t>
            </a:r>
          </a:p>
          <a:p>
            <a:pPr marL="0" indent="0">
              <a:buNone/>
            </a:pPr>
            <a:endParaRPr lang="en-CA" sz="500"/>
          </a:p>
          <a:p>
            <a:pPr marL="0" indent="0">
              <a:buNone/>
            </a:pPr>
            <a:r>
              <a:rPr lang="en-CA"/>
              <a:t>Ask the following questions:</a:t>
            </a:r>
          </a:p>
          <a:p>
            <a:pPr lvl="1"/>
            <a:r>
              <a:rPr lang="en-CA"/>
              <a:t>what relationship do you have with them?</a:t>
            </a:r>
          </a:p>
          <a:p>
            <a:pPr lvl="1"/>
            <a:r>
              <a:rPr lang="en-CA"/>
              <a:t>how do they perceive you?</a:t>
            </a:r>
          </a:p>
          <a:p>
            <a:pPr lvl="1"/>
            <a:r>
              <a:rPr lang="en-CA"/>
              <a:t>how do you establish trust and credibility?</a:t>
            </a:r>
          </a:p>
        </p:txBody>
      </p:sp>
    </p:spTree>
    <p:extLst>
      <p:ext uri="{BB962C8B-B14F-4D97-AF65-F5344CB8AC3E}">
        <p14:creationId xmlns:p14="http://schemas.microsoft.com/office/powerpoint/2010/main" val="33821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1E3F5C-5E67-124D-8210-BD0BBBE77BF3}"/>
              </a:ext>
            </a:extLst>
          </p:cNvPr>
          <p:cNvSpPr/>
          <p:nvPr/>
        </p:nvSpPr>
        <p:spPr>
          <a:xfrm>
            <a:off x="96032" y="108738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F64217-A61F-1B4C-A1F8-8EADC0463A03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00" y="226800"/>
            <a:ext cx="9266202" cy="6523200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2194560" y="995680"/>
            <a:ext cx="6929120" cy="43281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5240" y="6270721"/>
            <a:ext cx="716152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Underlying Structure and Multivariate Links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97525-3324-A84D-8782-44E152119B7A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2823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3FA7ECD-DEA5-AD42-AF0E-5E604B31D964}"/>
              </a:ext>
            </a:extLst>
          </p:cNvPr>
          <p:cNvSpPr/>
          <p:nvPr/>
        </p:nvSpPr>
        <p:spPr>
          <a:xfrm>
            <a:off x="96032" y="108738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4184A-BFA8-F740-A053-3CCF18EF03C9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00" y="226800"/>
            <a:ext cx="9266202" cy="65232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869440" y="442722"/>
            <a:ext cx="8351518" cy="5776912"/>
            <a:chOff x="1024128" y="-154541"/>
            <a:chExt cx="10021822" cy="6932294"/>
          </a:xfrm>
        </p:grpSpPr>
        <p:sp>
          <p:nvSpPr>
            <p:cNvPr id="26" name="Rectangle 25"/>
            <p:cNvSpPr/>
            <p:nvPr/>
          </p:nvSpPr>
          <p:spPr>
            <a:xfrm>
              <a:off x="7654454" y="-154541"/>
              <a:ext cx="3391496" cy="3037279"/>
            </a:xfrm>
            <a:prstGeom prst="rect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Dagny OT" panose="020B0504020201020104" pitchFamily="34" charset="77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84868" y="1020287"/>
              <a:ext cx="5039932" cy="2747487"/>
            </a:xfrm>
            <a:prstGeom prst="rect">
              <a:avLst/>
            </a:prstGeom>
            <a:noFill/>
            <a:ln w="76200">
              <a:solidFill>
                <a:srgbClr val="A541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Dagny OT" panose="020B0504020201020104" pitchFamily="34" charset="77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24128" y="3515680"/>
              <a:ext cx="7144648" cy="326207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>
                <a:latin typeface="Dagny OT" panose="020B0504020201020104" pitchFamily="34" charset="7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41AF739-1C56-424E-8B1B-7CA2560B92CC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Gapminder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D3873-5241-3F4B-96E1-BE5E6861B763}"/>
              </a:ext>
            </a:extLst>
          </p:cNvPr>
          <p:cNvSpPr txBox="1"/>
          <p:nvPr/>
        </p:nvSpPr>
        <p:spPr>
          <a:xfrm>
            <a:off x="2550056" y="6223207"/>
            <a:ext cx="7161521" cy="523220"/>
          </a:xfrm>
          <a:prstGeom prst="rect">
            <a:avLst/>
          </a:prstGeom>
          <a:solidFill>
            <a:srgbClr val="C8C8C8">
              <a:alpha val="27451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b="0"/>
              <a:t>Underlying Structure and Multivariate Links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A8EFEA-503B-BE42-AA8C-511F66AB1EBB}"/>
              </a:ext>
            </a:extLst>
          </p:cNvPr>
          <p:cNvSpPr txBox="1"/>
          <p:nvPr/>
        </p:nvSpPr>
        <p:spPr>
          <a:xfrm>
            <a:off x="2515240" y="6270721"/>
            <a:ext cx="716152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Underlying Structure and Multivariate Links</a:t>
            </a:r>
          </a:p>
        </p:txBody>
      </p:sp>
    </p:spTree>
    <p:extLst>
      <p:ext uri="{BB962C8B-B14F-4D97-AF65-F5344CB8AC3E}">
        <p14:creationId xmlns:p14="http://schemas.microsoft.com/office/powerpoint/2010/main" val="128074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ECFB64-9E0D-8847-B243-4DB058450B01}"/>
              </a:ext>
            </a:extLst>
          </p:cNvPr>
          <p:cNvSpPr/>
          <p:nvPr/>
        </p:nvSpPr>
        <p:spPr>
          <a:xfrm>
            <a:off x="96032" y="111573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043AB2-A025-5641-B0CB-E2956FC9870A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00" y="226800"/>
            <a:ext cx="9266202" cy="652320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6020751" y="4666921"/>
            <a:ext cx="2039154" cy="849712"/>
          </a:xfrm>
          <a:custGeom>
            <a:avLst/>
            <a:gdLst>
              <a:gd name="connsiteX0" fmla="*/ 0 w 2446985"/>
              <a:gd name="connsiteY0" fmla="*/ 1019654 h 1019654"/>
              <a:gd name="connsiteX1" fmla="*/ 618185 w 2446985"/>
              <a:gd name="connsiteY1" fmla="*/ 15101 h 1019654"/>
              <a:gd name="connsiteX2" fmla="*/ 2446985 w 2446985"/>
              <a:gd name="connsiteY2" fmla="*/ 388589 h 1019654"/>
              <a:gd name="connsiteX3" fmla="*/ 2446985 w 2446985"/>
              <a:gd name="connsiteY3" fmla="*/ 388589 h 101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6985" h="1019654">
                <a:moveTo>
                  <a:pt x="0" y="1019654"/>
                </a:moveTo>
                <a:cubicBezTo>
                  <a:pt x="105177" y="569966"/>
                  <a:pt x="210354" y="120278"/>
                  <a:pt x="618185" y="15101"/>
                </a:cubicBezTo>
                <a:cubicBezTo>
                  <a:pt x="1026016" y="-90076"/>
                  <a:pt x="2446985" y="388589"/>
                  <a:pt x="2446985" y="388589"/>
                </a:cubicBezTo>
                <a:lnTo>
                  <a:pt x="2446985" y="388589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Dagny OT" panose="020B0504020201020104" pitchFamily="34" charset="77"/>
            </a:endParaRPr>
          </a:p>
        </p:txBody>
      </p:sp>
      <p:sp>
        <p:nvSpPr>
          <p:cNvPr id="25" name="Freeform 24"/>
          <p:cNvSpPr/>
          <p:nvPr/>
        </p:nvSpPr>
        <p:spPr>
          <a:xfrm rot="10384050">
            <a:off x="4736464" y="1503036"/>
            <a:ext cx="743032" cy="750605"/>
          </a:xfrm>
          <a:custGeom>
            <a:avLst/>
            <a:gdLst>
              <a:gd name="connsiteX0" fmla="*/ 0 w 2446985"/>
              <a:gd name="connsiteY0" fmla="*/ 1019654 h 1019654"/>
              <a:gd name="connsiteX1" fmla="*/ 618185 w 2446985"/>
              <a:gd name="connsiteY1" fmla="*/ 15101 h 1019654"/>
              <a:gd name="connsiteX2" fmla="*/ 2446985 w 2446985"/>
              <a:gd name="connsiteY2" fmla="*/ 388589 h 1019654"/>
              <a:gd name="connsiteX3" fmla="*/ 2446985 w 2446985"/>
              <a:gd name="connsiteY3" fmla="*/ 388589 h 101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6985" h="1019654">
                <a:moveTo>
                  <a:pt x="0" y="1019654"/>
                </a:moveTo>
                <a:cubicBezTo>
                  <a:pt x="105177" y="569966"/>
                  <a:pt x="210354" y="120278"/>
                  <a:pt x="618185" y="15101"/>
                </a:cubicBezTo>
                <a:cubicBezTo>
                  <a:pt x="1026016" y="-90076"/>
                  <a:pt x="2446985" y="388589"/>
                  <a:pt x="2446985" y="388589"/>
                </a:cubicBezTo>
                <a:lnTo>
                  <a:pt x="2446985" y="388589"/>
                </a:ln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Dagny OT" panose="020B05040202010201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9B60C-C16C-1A4A-A8B1-066004B48CAB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D8753-44DE-3343-A66C-888C7D8E56B3}"/>
              </a:ext>
            </a:extLst>
          </p:cNvPr>
          <p:cNvSpPr txBox="1"/>
          <p:nvPr/>
        </p:nvSpPr>
        <p:spPr>
          <a:xfrm>
            <a:off x="2550056" y="6223207"/>
            <a:ext cx="7161521" cy="523220"/>
          </a:xfrm>
          <a:prstGeom prst="rect">
            <a:avLst/>
          </a:prstGeom>
          <a:solidFill>
            <a:srgbClr val="C8C8C8">
              <a:alpha val="27451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 b="0"/>
              <a:t>Underlying Structure and Multivariate Links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7900B-E8BE-1A40-97DC-01228680ADD2}"/>
              </a:ext>
            </a:extLst>
          </p:cNvPr>
          <p:cNvSpPr txBox="1"/>
          <p:nvPr/>
        </p:nvSpPr>
        <p:spPr>
          <a:xfrm>
            <a:off x="2515240" y="6270721"/>
            <a:ext cx="7161521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Underlying Structure and Multivariate Links</a:t>
            </a:r>
          </a:p>
        </p:txBody>
      </p:sp>
    </p:spTree>
    <p:extLst>
      <p:ext uri="{BB962C8B-B14F-4D97-AF65-F5344CB8AC3E}">
        <p14:creationId xmlns:p14="http://schemas.microsoft.com/office/powerpoint/2010/main" val="272949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6CBB0A-4F5D-9C43-9088-C37114981154}"/>
              </a:ext>
            </a:extLst>
          </p:cNvPr>
          <p:cNvSpPr/>
          <p:nvPr/>
        </p:nvSpPr>
        <p:spPr>
          <a:xfrm>
            <a:off x="96032" y="108738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0F5F82-CFF1-D64E-B93C-162B059931DA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00" y="226800"/>
            <a:ext cx="9266202" cy="65232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666481" y="2418081"/>
            <a:ext cx="1930400" cy="3704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Dagny OT" panose="020B05040202010201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EAA27-C12F-2841-BF8C-740D4D6A2B9F}"/>
              </a:ext>
            </a:extLst>
          </p:cNvPr>
          <p:cNvSpPr txBox="1"/>
          <p:nvPr/>
        </p:nvSpPr>
        <p:spPr>
          <a:xfrm>
            <a:off x="748609" y="16884"/>
            <a:ext cx="1144339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[Gapminder Foundation,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https://www.ted.com/talks/hans_rosling_shows_the_best_stats_you_ve_ever_seen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0429F-AE7B-9242-9667-46E8ADDC9FAA}"/>
              </a:ext>
            </a:extLst>
          </p:cNvPr>
          <p:cNvSpPr txBox="1"/>
          <p:nvPr/>
        </p:nvSpPr>
        <p:spPr>
          <a:xfrm>
            <a:off x="4740156" y="6270721"/>
            <a:ext cx="2711688" cy="523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24830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Presenting Analysis Results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/>
              <a:t>Graphics should be clear and engaging.</a:t>
            </a:r>
          </a:p>
          <a:p>
            <a:pPr marL="0" indent="0" algn="just">
              <a:buNone/>
            </a:pPr>
            <a:endParaRPr lang="en-US" sz="1000"/>
          </a:p>
          <a:p>
            <a:pPr marL="0" indent="0" algn="just">
              <a:buNone/>
            </a:pPr>
            <a:r>
              <a:rPr lang="en-US"/>
              <a:t>Not every pretty picture tells a story, but if a story can't be told with pretty pictures, perhaps it’s time to re-think the story…</a:t>
            </a:r>
          </a:p>
          <a:p>
            <a:pPr marL="0" indent="0" algn="just">
              <a:buNone/>
            </a:pPr>
            <a:endParaRPr lang="en-US" sz="1000"/>
          </a:p>
          <a:p>
            <a:pPr marL="0" indent="0" algn="just">
              <a:buNone/>
            </a:pPr>
            <a:r>
              <a:rPr lang="en-US"/>
              <a:t>Graphical representation techniques appear regularly – it’s too early to tell which ones will stand the test of time.</a:t>
            </a:r>
          </a:p>
          <a:p>
            <a:pPr marL="0" indent="0" algn="just">
              <a:buNone/>
            </a:pPr>
            <a:endParaRPr lang="en-US" sz="1000"/>
          </a:p>
          <a:p>
            <a:pPr marL="0" indent="0" algn="just">
              <a:buNone/>
            </a:pPr>
            <a:r>
              <a:rPr lang="en-US"/>
              <a:t>Don’t be afraid to try something new if it helps </a:t>
            </a:r>
            <a:r>
              <a:rPr lang="en-US" b="1"/>
              <a:t>convey the message</a:t>
            </a:r>
            <a:r>
              <a:rPr lang="en-US"/>
              <a:t>. </a:t>
            </a:r>
          </a:p>
          <a:p>
            <a:pPr algn="just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2499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600" b="1" dirty="0"/>
              <a:t>Is the point getting across?  </a:t>
            </a:r>
            <a:r>
              <a:rPr lang="en-US" sz="2600" dirty="0"/>
              <a:t>Integrated data helps convey the message.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/>
              <a:ea typeface="Helvetica Light" charset="0"/>
              <a:cs typeface="Dagny OT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600" dirty="0">
                <a:latin typeface="Dagny OT"/>
                <a:ea typeface="Helvetica Light" charset="0"/>
                <a:cs typeface="Dagny OT"/>
              </a:rPr>
              <a:t>Not all </a:t>
            </a:r>
            <a:r>
              <a:rPr lang="en-US" sz="2600" b="1" dirty="0">
                <a:latin typeface="Dagny OT"/>
                <a:ea typeface="Helvetica Light" charset="0"/>
                <a:cs typeface="Dagny OT"/>
              </a:rPr>
              <a:t>retinal variables</a:t>
            </a:r>
            <a:r>
              <a:rPr lang="en-US" sz="2600" dirty="0">
                <a:latin typeface="Dagny OT"/>
                <a:ea typeface="Helvetica Light" charset="0"/>
                <a:cs typeface="Dagny OT"/>
              </a:rPr>
              <a:t> are equally effective when it comes to convey or represent information. Experiment as needed to find the optimal choice for the given context. 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600" dirty="0"/>
              <a:t>Adding design elements can enhance our understanding of the data.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600" dirty="0"/>
              <a:t>How we spot patterns affect what we get out of data presentations.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600" dirty="0"/>
              <a:t>Data displays are not just about picking a random visualization method. The result varies depending on the structure of the data and the (combinations of) questions.</a:t>
            </a:r>
          </a:p>
        </p:txBody>
      </p:sp>
    </p:spTree>
    <p:extLst>
      <p:ext uri="{BB962C8B-B14F-4D97-AF65-F5344CB8AC3E}">
        <p14:creationId xmlns:p14="http://schemas.microsoft.com/office/powerpoint/2010/main" val="80317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986447"/>
            <a:ext cx="6458704" cy="414076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2 variables can be represented by position in the plane. Additional factors can be depicted with: </a:t>
            </a:r>
          </a:p>
          <a:p>
            <a:pPr lvl="1"/>
            <a:r>
              <a:rPr lang="en-US"/>
              <a:t>size</a:t>
            </a:r>
          </a:p>
          <a:p>
            <a:pPr lvl="1"/>
            <a:r>
              <a:rPr lang="en-US"/>
              <a:t>color</a:t>
            </a:r>
          </a:p>
          <a:p>
            <a:pPr lvl="1"/>
            <a:r>
              <a:rPr lang="en-US"/>
              <a:t>value </a:t>
            </a:r>
          </a:p>
          <a:p>
            <a:pPr lvl="1"/>
            <a:r>
              <a:rPr lang="en-US"/>
              <a:t>texture</a:t>
            </a:r>
          </a:p>
          <a:p>
            <a:pPr lvl="1"/>
            <a:r>
              <a:rPr lang="en-US"/>
              <a:t>line orientation</a:t>
            </a:r>
          </a:p>
          <a:p>
            <a:pPr lvl="1"/>
            <a:r>
              <a:rPr lang="en-US"/>
              <a:t>shape</a:t>
            </a:r>
          </a:p>
          <a:p>
            <a:pPr lvl="1"/>
            <a:r>
              <a:rPr lang="en-US"/>
              <a:t>(motion?)</a:t>
            </a:r>
          </a:p>
        </p:txBody>
      </p:sp>
      <p:sp>
        <p:nvSpPr>
          <p:cNvPr id="5" name="Rectangle 4"/>
          <p:cNvSpPr/>
          <p:nvPr/>
        </p:nvSpPr>
        <p:spPr>
          <a:xfrm>
            <a:off x="8064798" y="1856830"/>
            <a:ext cx="4127202" cy="400108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NASA CM1 Dataset (subset)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" b="3148"/>
          <a:stretch/>
        </p:blipFill>
        <p:spPr>
          <a:xfrm>
            <a:off x="7931233" y="2256938"/>
            <a:ext cx="3217671" cy="3992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Representing Multivariate Observations</a:t>
            </a:r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5088797" y="8221"/>
            <a:ext cx="710320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1819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5EC8B09-9885-6D46-B299-05FCC77A37B9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7844" y="307777"/>
            <a:ext cx="11543071" cy="159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03" y="901955"/>
            <a:ext cx="7130408" cy="5229949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15" idx="0"/>
          </p:cNvCxnSpPr>
          <p:nvPr/>
        </p:nvCxnSpPr>
        <p:spPr>
          <a:xfrm flipH="1" flipV="1">
            <a:off x="8622344" y="3140812"/>
            <a:ext cx="987358" cy="65814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1"/>
          </p:cNvCxnSpPr>
          <p:nvPr/>
        </p:nvCxnSpPr>
        <p:spPr>
          <a:xfrm flipH="1" flipV="1">
            <a:off x="7852389" y="3750165"/>
            <a:ext cx="1376301" cy="2334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228690" y="3798952"/>
            <a:ext cx="762023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size</a:t>
            </a:r>
          </a:p>
        </p:txBody>
      </p:sp>
      <p:cxnSp>
        <p:nvCxnSpPr>
          <p:cNvPr id="23" name="Straight Arrow Connector 22"/>
          <p:cNvCxnSpPr>
            <a:stCxn id="25" idx="0"/>
          </p:cNvCxnSpPr>
          <p:nvPr/>
        </p:nvCxnSpPr>
        <p:spPr>
          <a:xfrm flipH="1">
            <a:off x="8300744" y="690863"/>
            <a:ext cx="619048" cy="8485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1"/>
          </p:cNvCxnSpPr>
          <p:nvPr/>
        </p:nvCxnSpPr>
        <p:spPr>
          <a:xfrm flipH="1">
            <a:off x="7615886" y="875528"/>
            <a:ext cx="818004" cy="6639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433890" y="690863"/>
            <a:ext cx="971804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colour</a:t>
            </a:r>
          </a:p>
        </p:txBody>
      </p:sp>
      <p:cxnSp>
        <p:nvCxnSpPr>
          <p:cNvPr id="32" name="Straight Arrow Connector 31"/>
          <p:cNvCxnSpPr>
            <a:stCxn id="34" idx="0"/>
          </p:cNvCxnSpPr>
          <p:nvPr/>
        </p:nvCxnSpPr>
        <p:spPr>
          <a:xfrm flipV="1">
            <a:off x="7528991" y="4607078"/>
            <a:ext cx="655548" cy="2531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4" idx="3"/>
          </p:cNvCxnSpPr>
          <p:nvPr/>
        </p:nvCxnSpPr>
        <p:spPr>
          <a:xfrm flipV="1">
            <a:off x="7985666" y="4860200"/>
            <a:ext cx="198873" cy="1846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072315" y="4860194"/>
            <a:ext cx="913351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shape</a:t>
            </a:r>
          </a:p>
        </p:txBody>
      </p:sp>
      <p:cxnSp>
        <p:nvCxnSpPr>
          <p:cNvPr id="47" name="Straight Arrow Connector 46"/>
          <p:cNvCxnSpPr>
            <a:stCxn id="49" idx="0"/>
          </p:cNvCxnSpPr>
          <p:nvPr/>
        </p:nvCxnSpPr>
        <p:spPr>
          <a:xfrm flipV="1">
            <a:off x="3232146" y="3474200"/>
            <a:ext cx="141121" cy="22248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9" idx="3"/>
          </p:cNvCxnSpPr>
          <p:nvPr/>
        </p:nvCxnSpPr>
        <p:spPr>
          <a:xfrm flipV="1">
            <a:off x="3837105" y="5816283"/>
            <a:ext cx="429847" cy="6743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627186" y="5699054"/>
            <a:ext cx="1209919" cy="369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position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88797" y="8221"/>
            <a:ext cx="7103203" cy="307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http://promise.site.uottawa.ca/SERepository/datasets/cm1.arff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357086" y="406871"/>
            <a:ext cx="6068555" cy="4616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NASA CM1 Dataset (subset)</a:t>
            </a:r>
          </a:p>
        </p:txBody>
      </p:sp>
    </p:spTree>
    <p:extLst>
      <p:ext uri="{BB962C8B-B14F-4D97-AF65-F5344CB8AC3E}">
        <p14:creationId xmlns:p14="http://schemas.microsoft.com/office/powerpoint/2010/main" val="33382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600" dirty="0"/>
              <a:t>What are some data visualization rules you have picked up over the years?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5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600" dirty="0"/>
              <a:t>Are any of them hard rules?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5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600" dirty="0"/>
              <a:t>Which of the rules/principles shown here seem more fundamental? </a:t>
            </a:r>
          </a:p>
        </p:txBody>
      </p:sp>
    </p:spTree>
    <p:extLst>
      <p:ext uri="{BB962C8B-B14F-4D97-AF65-F5344CB8AC3E}">
        <p14:creationId xmlns:p14="http://schemas.microsoft.com/office/powerpoint/2010/main" val="403301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HALL-of-FAME / HALL-OF-SHAME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1A4E1-5A2D-6044-9163-F1DD0D79D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5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6EDAA9-6005-4E7E-8AF5-DA4816DD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NEED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/>
              <a:t>Ask for </a:t>
            </a:r>
            <a:r>
              <a:rPr lang="en-CA" b="1"/>
              <a:t>action:</a:t>
            </a:r>
          </a:p>
          <a:p>
            <a:pPr lvl="1"/>
            <a:r>
              <a:rPr lang="en-CA"/>
              <a:t>what decisions are people going to make from the analysis?</a:t>
            </a:r>
          </a:p>
          <a:p>
            <a:pPr lvl="1"/>
            <a:r>
              <a:rPr lang="en-CA"/>
              <a:t>how often are they going to be looking at the data?</a:t>
            </a:r>
          </a:p>
          <a:p>
            <a:pPr lvl="1"/>
            <a:r>
              <a:rPr lang="en-CA"/>
              <a:t>how often do they expect the data to be refreshed?</a:t>
            </a:r>
          </a:p>
        </p:txBody>
      </p:sp>
    </p:spTree>
    <p:extLst>
      <p:ext uri="{BB962C8B-B14F-4D97-AF65-F5344CB8AC3E}">
        <p14:creationId xmlns:p14="http://schemas.microsoft.com/office/powerpoint/2010/main" val="419201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Misleading Charts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581192" y="0"/>
            <a:ext cx="11653381" cy="3309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latin typeface="Dagny OT" panose="020B0504020201020104" pitchFamily="34" charset="77"/>
              </a:rPr>
              <a:t>[Fox News, February 20, 2012, </a:t>
            </a:r>
            <a:r>
              <a:rPr lang="en-US" sz="1400">
                <a:latin typeface="Dagny OT" panose="020B0504020201020104" pitchFamily="34" charset="77"/>
                <a:hlinkClick r:id="rId2"/>
              </a:rPr>
              <a:t>mediamatters.org</a:t>
            </a:r>
            <a:r>
              <a:rPr lang="en-US" sz="1400">
                <a:latin typeface="Dagny OT" panose="020B0504020201020104" pitchFamily="34" charset="77"/>
              </a:rPr>
              <a:t>, </a:t>
            </a:r>
            <a:r>
              <a:rPr lang="en-US" sz="1400">
                <a:latin typeface="Dagny OT" panose="020B0504020201020104" pitchFamily="34" charset="77"/>
                <a:hlinkClick r:id="rId3"/>
              </a:rPr>
              <a:t>simplystatistics.org</a:t>
            </a:r>
            <a:r>
              <a:rPr lang="en-US" sz="1400">
                <a:latin typeface="Dagny OT" panose="020B0504020201020104" pitchFamily="34" charset="77"/>
              </a:rPr>
              <a:t>, </a:t>
            </a:r>
            <a:r>
              <a:rPr lang="en-US" sz="1400">
                <a:latin typeface="Dagny OT" panose="020B0504020201020104" pitchFamily="34" charset="77"/>
                <a:hlinkClick r:id="rId4"/>
              </a:rPr>
              <a:t>badgraphs.tumblr.com</a:t>
            </a:r>
            <a:r>
              <a:rPr lang="en-US" sz="1400">
                <a:latin typeface="Dagny OT" panose="020B0504020201020104" pitchFamily="34" charset="77"/>
              </a:rPr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4851" y="2087127"/>
            <a:ext cx="6642297" cy="397724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53160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9718" y="320586"/>
            <a:ext cx="11543071" cy="159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060" y="667961"/>
            <a:ext cx="5988539" cy="5191838"/>
          </a:xfrm>
          <a:prstGeom prst="rect">
            <a:avLst/>
          </a:prstGeom>
          <a:ln w="28575">
            <a:noFill/>
          </a:ln>
        </p:spPr>
      </p:pic>
      <p:sp>
        <p:nvSpPr>
          <p:cNvPr id="9" name="Rectangle 8"/>
          <p:cNvSpPr/>
          <p:nvPr/>
        </p:nvSpPr>
        <p:spPr>
          <a:xfrm>
            <a:off x="5109960" y="2221529"/>
            <a:ext cx="2735384" cy="11723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500" b="1">
              <a:latin typeface="Dagny OT" panose="020B0504020201020104" pitchFamily="34" charset="77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32338" y="2319216"/>
            <a:ext cx="2266463" cy="8108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609980" y="12810"/>
            <a:ext cx="3582021" cy="307775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[AAA Gas Prices, found on </a:t>
            </a:r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mediamatters.org</a:t>
            </a:r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E76725-1A9E-F240-A6C6-17C79A9246DA}"/>
              </a:ext>
            </a:extLst>
          </p:cNvPr>
          <p:cNvSpPr/>
          <p:nvPr/>
        </p:nvSpPr>
        <p:spPr>
          <a:xfrm>
            <a:off x="96032" y="615349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96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Misleading Charts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8836" y="2092248"/>
            <a:ext cx="3234328" cy="3987396"/>
          </a:xfrm>
          <a:prstGeom prst="rect">
            <a:avLst/>
          </a:prstGeom>
          <a:ln w="28575">
            <a:noFill/>
          </a:ln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538619" y="0"/>
            <a:ext cx="11653381" cy="3309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latin typeface="Dagny OT" panose="020B0504020201020104" pitchFamily="34" charset="77"/>
              </a:rPr>
              <a:t>[Norwich North Electoral District, </a:t>
            </a:r>
            <a:r>
              <a:rPr lang="en-US" sz="1400">
                <a:latin typeface="Dagny OT" panose="020B0504020201020104" pitchFamily="34" charset="77"/>
                <a:hlinkClick r:id="rId3"/>
              </a:rPr>
              <a:t>mediamatters.org</a:t>
            </a:r>
            <a:r>
              <a:rPr lang="en-US" sz="1400">
                <a:latin typeface="Dagny OT" panose="020B0504020201020104" pitchFamily="34" charset="77"/>
              </a:rPr>
              <a:t>, </a:t>
            </a:r>
            <a:r>
              <a:rPr lang="en-US" sz="1400">
                <a:latin typeface="Dagny OT" panose="020B0504020201020104" pitchFamily="34" charset="77"/>
                <a:hlinkClick r:id="rId4"/>
              </a:rPr>
              <a:t>simplystatistics.org</a:t>
            </a:r>
            <a:r>
              <a:rPr lang="en-US" sz="1400">
                <a:latin typeface="Dagny OT" panose="020B0504020201020104" pitchFamily="34" charset="77"/>
              </a:rPr>
              <a:t>, </a:t>
            </a:r>
            <a:r>
              <a:rPr lang="en-US" sz="1400">
                <a:latin typeface="Dagny OT" panose="020B0504020201020104" pitchFamily="34" charset="77"/>
                <a:hlinkClick r:id="rId5"/>
              </a:rPr>
              <a:t>badgraphs.tumblr.com</a:t>
            </a:r>
            <a:r>
              <a:rPr lang="en-US" sz="140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0774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Misleading Charts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latin typeface="Dagny OT" panose="020B0504020201020104" pitchFamily="34" charset="0"/>
              </a:rPr>
              <a:t>Problems:</a:t>
            </a:r>
            <a:r>
              <a:rPr lang="en-US">
                <a:latin typeface="Dagny OT" panose="020B0504020201020104" pitchFamily="34" charset="0"/>
              </a:rPr>
              <a:t> disingenuous, selective and/or incompetent reporting</a:t>
            </a:r>
            <a:endParaRPr lang="en-US" b="1">
              <a:latin typeface="Dagny OT" panose="020B0504020201020104" pitchFamily="34" charset="0"/>
            </a:endParaRPr>
          </a:p>
          <a:p>
            <a:endParaRPr lang="en-US" sz="100">
              <a:latin typeface="Dagny OT" panose="020B0504020201020104" pitchFamily="34" charset="0"/>
            </a:endParaRPr>
          </a:p>
          <a:p>
            <a:endParaRPr lang="en-US" sz="500" b="1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 b="1">
                <a:latin typeface="Dagny OT" panose="020B0504020201020104" pitchFamily="34" charset="0"/>
              </a:rPr>
              <a:t>Solutions:</a:t>
            </a:r>
          </a:p>
          <a:p>
            <a:pPr lvl="1"/>
            <a:r>
              <a:rPr lang="en-US">
                <a:latin typeface="Dagny OT" panose="020B0504020201020104" pitchFamily="34" charset="0"/>
              </a:rPr>
              <a:t>Consistent scales and units of comparison</a:t>
            </a:r>
          </a:p>
          <a:p>
            <a:pPr lvl="1"/>
            <a:r>
              <a:rPr lang="en-US">
                <a:latin typeface="Dagny OT" panose="020B0504020201020104" pitchFamily="34" charset="0"/>
              </a:rPr>
              <a:t>Full time series</a:t>
            </a:r>
          </a:p>
          <a:p>
            <a:pPr lvl="1"/>
            <a:r>
              <a:rPr lang="en-US">
                <a:latin typeface="Dagny OT" panose="020B0504020201020104" pitchFamily="34" charset="0"/>
              </a:rPr>
              <a:t>No cherry picking the data range</a:t>
            </a:r>
          </a:p>
          <a:p>
            <a:pPr lvl="1"/>
            <a:r>
              <a:rPr lang="en-US">
                <a:latin typeface="Dagny OT" panose="020B0504020201020104" pitchFamily="34" charset="0"/>
              </a:rPr>
              <a:t>Cutting off -axis will exaggerate some effects</a:t>
            </a:r>
          </a:p>
          <a:p>
            <a:pPr lvl="1"/>
            <a:r>
              <a:rPr lang="en-US">
                <a:latin typeface="Dagny OT" panose="020B0504020201020104" pitchFamily="34" charset="0"/>
              </a:rPr>
              <a:t>Numbers must add up</a:t>
            </a:r>
          </a:p>
        </p:txBody>
      </p:sp>
    </p:spTree>
    <p:extLst>
      <p:ext uri="{BB962C8B-B14F-4D97-AF65-F5344CB8AC3E}">
        <p14:creationId xmlns:p14="http://schemas.microsoft.com/office/powerpoint/2010/main" val="30555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Watch For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Some methods yield visually striking, yet misleading, charts.</a:t>
            </a:r>
          </a:p>
          <a:p>
            <a:endParaRPr lang="en-US" sz="500"/>
          </a:p>
          <a:p>
            <a:pPr marL="0" indent="0">
              <a:buNone/>
            </a:pPr>
            <a:r>
              <a:rPr lang="en-US"/>
              <a:t>Be on the lookout for:</a:t>
            </a:r>
          </a:p>
          <a:p>
            <a:pPr lvl="1"/>
            <a:r>
              <a:rPr lang="en-US"/>
              <a:t>tampering with axes and linear scales</a:t>
            </a:r>
          </a:p>
          <a:p>
            <a:pPr lvl="1"/>
            <a:r>
              <a:rPr lang="en-US"/>
              <a:t>scaling effects, when representing data points as shapes or volumes</a:t>
            </a:r>
          </a:p>
          <a:p>
            <a:pPr lvl="1"/>
            <a:r>
              <a:rPr lang="en-US"/>
              <a:t>cherry-picking by omitting certain data points</a:t>
            </a:r>
          </a:p>
          <a:p>
            <a:endParaRPr lang="en-US" sz="500"/>
          </a:p>
          <a:p>
            <a:pPr marL="0" indent="0" algn="just">
              <a:buNone/>
            </a:pPr>
            <a:r>
              <a:rPr lang="en-US"/>
              <a:t>For low-dimensional datasets, a </a:t>
            </a:r>
            <a:r>
              <a:rPr lang="en-US" b="1"/>
              <a:t>tabular display </a:t>
            </a:r>
            <a:r>
              <a:rPr lang="en-US"/>
              <a:t>may provide as much information and be less likely to mislead.</a:t>
            </a:r>
          </a:p>
        </p:txBody>
      </p:sp>
    </p:spTree>
    <p:extLst>
      <p:ext uri="{BB962C8B-B14F-4D97-AF65-F5344CB8AC3E}">
        <p14:creationId xmlns:p14="http://schemas.microsoft.com/office/powerpoint/2010/main" val="328115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 BE The Judge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Some of the following are (arguably) good visualizations. But some are not!</a:t>
            </a:r>
          </a:p>
          <a:p>
            <a:pPr marL="0" indent="0">
              <a:buNone/>
            </a:pPr>
            <a:endParaRPr lang="en-US" sz="500"/>
          </a:p>
          <a:p>
            <a:pPr marL="0" indent="0">
              <a:buNone/>
            </a:pPr>
            <a:r>
              <a:rPr lang="en-US"/>
              <a:t>Which are which? You be the judge…</a:t>
            </a:r>
          </a:p>
        </p:txBody>
      </p:sp>
    </p:spTree>
    <p:extLst>
      <p:ext uri="{BB962C8B-B14F-4D97-AF65-F5344CB8AC3E}">
        <p14:creationId xmlns:p14="http://schemas.microsoft.com/office/powerpoint/2010/main" val="347493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AC16254-25BA-7542-8159-5283547D2580}"/>
              </a:ext>
            </a:extLst>
          </p:cNvPr>
          <p:cNvSpPr/>
          <p:nvPr/>
        </p:nvSpPr>
        <p:spPr>
          <a:xfrm>
            <a:off x="96032" y="615349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9718" y="215079"/>
            <a:ext cx="11543071" cy="159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12955" y="5820435"/>
            <a:ext cx="11336595" cy="67754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What comparisons can you make? Do you understand the encoding? The context?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0" y="1158572"/>
            <a:ext cx="5831823" cy="4373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302" y="1158572"/>
            <a:ext cx="5831833" cy="43738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6545" y="835405"/>
            <a:ext cx="2058187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Kyle Lowry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30124" y="835406"/>
            <a:ext cx="2058187" cy="36933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>
            <a:defPPr>
              <a:defRPr lang="en-US"/>
            </a:defPPr>
            <a:lvl1pPr algn="ctr">
              <a:defRPr sz="1500"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1800">
                <a:solidFill>
                  <a:schemeClr val="tx2"/>
                </a:solidFill>
                <a:latin typeface="Dagny OT" panose="020B0504020201020104" pitchFamily="34" charset="0"/>
              </a:rPr>
              <a:t>DeMar DeRozan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41080" y="-12809"/>
            <a:ext cx="3550920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T.W. Schneider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3" name="Rectangle 2"/>
          <p:cNvSpPr/>
          <p:nvPr/>
        </p:nvSpPr>
        <p:spPr>
          <a:xfrm>
            <a:off x="2744529" y="372521"/>
            <a:ext cx="7297182" cy="52321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NBA FG% Against League Average (‘15</a:t>
            </a:r>
            <a:r>
              <a:rPr lang="mr-IN" sz="2800" b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–</a:t>
            </a:r>
            <a:r>
              <a:rPr lang="en-CA" sz="2800" b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’</a:t>
            </a:r>
            <a:r>
              <a:rPr lang="en-US" sz="2800" b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16) </a:t>
            </a:r>
          </a:p>
        </p:txBody>
      </p:sp>
    </p:spTree>
    <p:extLst>
      <p:ext uri="{BB962C8B-B14F-4D97-AF65-F5344CB8AC3E}">
        <p14:creationId xmlns:p14="http://schemas.microsoft.com/office/powerpoint/2010/main" val="294664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783089" y="900689"/>
            <a:ext cx="6066504" cy="540551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SzPct val="100000"/>
              <a:buNone/>
            </a:pPr>
            <a:r>
              <a:rPr lang="en-US" b="1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Elements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star radius (x 2) 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surface temperature (x 2)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spectral class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brightness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mass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lifetime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name</a:t>
            </a:r>
          </a:p>
          <a:p>
            <a:pPr marL="0" indent="0" algn="just">
              <a:buSzPct val="100000"/>
              <a:buNone/>
            </a:pPr>
            <a:r>
              <a:rPr lang="en-US" b="1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Underlying Structure     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4 clusters/group</a:t>
            </a:r>
          </a:p>
          <a:p>
            <a:pPr lvl="1">
              <a:buSzPct val="112000"/>
              <a:buFont typeface="Wingdings" charset="2"/>
              <a:buChar char="§"/>
            </a:pPr>
            <a:r>
              <a:rPr lang="en-US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lifetime, mass and radius are related to brightness and surface temperature on the Main Sequence</a:t>
            </a:r>
          </a:p>
          <a:p>
            <a:pPr marL="0" indent="0">
              <a:buSzPct val="112000"/>
              <a:buNone/>
            </a:pPr>
            <a:r>
              <a:rPr lang="en-US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Only a subset of all the stars is shown in the HR diagram.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3492" y="0"/>
            <a:ext cx="10578509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European Southern Observatory</a:t>
            </a:r>
            <a:r>
              <a:rPr lang="en-US" sz="1400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3" name="Rectangle 2"/>
          <p:cNvSpPr/>
          <p:nvPr/>
        </p:nvSpPr>
        <p:spPr>
          <a:xfrm>
            <a:off x="893736" y="439026"/>
            <a:ext cx="4084764" cy="461663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en-CA" sz="2400" b="1">
                <a:solidFill>
                  <a:schemeClr val="bg1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Hertzprung-Russell Diagram</a:t>
            </a:r>
            <a:endParaRPr lang="en-US" sz="2400" b="1">
              <a:solidFill>
                <a:schemeClr val="bg1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00692"/>
            <a:ext cx="5440681" cy="565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3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923" y="2"/>
            <a:ext cx="12192923" cy="694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" y="5952744"/>
            <a:ext cx="12192000" cy="905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8" name="Rectangle 17"/>
          <p:cNvSpPr/>
          <p:nvPr/>
        </p:nvSpPr>
        <p:spPr>
          <a:xfrm rot="5400000">
            <a:off x="7985703" y="2282372"/>
            <a:ext cx="6488668" cy="1923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9" name="Rectangle 18"/>
          <p:cNvSpPr/>
          <p:nvPr/>
        </p:nvSpPr>
        <p:spPr>
          <a:xfrm rot="5400000">
            <a:off x="-2344923" y="2692395"/>
            <a:ext cx="6488668" cy="1798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8820" y="6220706"/>
            <a:ext cx="8469253" cy="4616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Can you infer causality from this diagram?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193811" y="233049"/>
            <a:ext cx="5961880" cy="52321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en-CA" sz="2800" b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A Model of Breast Cancer Causation</a:t>
            </a:r>
            <a:endParaRPr lang="en-US" sz="2800" b="1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81545" y="-13405"/>
            <a:ext cx="4410456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http://www.cbcrp.org/causes</a:t>
            </a:r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7803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923" y="2"/>
            <a:ext cx="12192923" cy="694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" y="5952744"/>
            <a:ext cx="12192000" cy="905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8" name="Rectangle 17"/>
          <p:cNvSpPr/>
          <p:nvPr/>
        </p:nvSpPr>
        <p:spPr>
          <a:xfrm rot="5400000">
            <a:off x="7985703" y="2282372"/>
            <a:ext cx="6488668" cy="1923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9" name="Rectangle 18"/>
          <p:cNvSpPr/>
          <p:nvPr/>
        </p:nvSpPr>
        <p:spPr>
          <a:xfrm rot="5400000">
            <a:off x="-2344923" y="2692395"/>
            <a:ext cx="6488668" cy="1798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8820" y="6220706"/>
            <a:ext cx="8469253" cy="461663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Can you infer causality from this diagram?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93811" y="233049"/>
            <a:ext cx="5961880" cy="523218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r>
              <a:rPr lang="en-CA" sz="2800" b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A Model of Breast Cancer Causation</a:t>
            </a:r>
            <a:endParaRPr lang="en-US" sz="2800" b="1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81545" y="-13405"/>
            <a:ext cx="4410456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http://www.cbcrp.org/causes</a:t>
            </a:r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491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6EDAA9-6005-4E7E-8AF5-DA4816DD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TO KNOW?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What data is </a:t>
            </a:r>
            <a:r>
              <a:rPr lang="en-CA" b="1" dirty="0"/>
              <a:t>actually available</a:t>
            </a:r>
            <a:r>
              <a:rPr lang="en-CA" dirty="0"/>
              <a:t>?</a:t>
            </a:r>
          </a:p>
          <a:p>
            <a:pPr lvl="1"/>
            <a:r>
              <a:rPr lang="en-CA" dirty="0"/>
              <a:t>is the data clean?</a:t>
            </a:r>
          </a:p>
          <a:p>
            <a:pPr lvl="1"/>
            <a:r>
              <a:rPr lang="en-CA" dirty="0"/>
              <a:t>can it be accessed?</a:t>
            </a:r>
          </a:p>
          <a:p>
            <a:pPr lvl="1"/>
            <a:r>
              <a:rPr lang="en-CA" dirty="0"/>
              <a:t>is it being “massaged”, used to paint a rosy picture?</a:t>
            </a:r>
          </a:p>
        </p:txBody>
      </p:sp>
    </p:spTree>
    <p:extLst>
      <p:ext uri="{BB962C8B-B14F-4D97-AF65-F5344CB8AC3E}">
        <p14:creationId xmlns:p14="http://schemas.microsoft.com/office/powerpoint/2010/main" val="298934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914B2-2237-6847-87E8-2350513561F4}"/>
              </a:ext>
            </a:extLst>
          </p:cNvPr>
          <p:cNvSpPr/>
          <p:nvPr/>
        </p:nvSpPr>
        <p:spPr>
          <a:xfrm>
            <a:off x="1" y="6401210"/>
            <a:ext cx="12192000" cy="444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01760" y="18320"/>
            <a:ext cx="269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[</a:t>
            </a:r>
            <a:r>
              <a:rPr lang="en-US" sz="1400" err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T.Elms</a:t>
            </a:r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, </a:t>
            </a:r>
            <a:r>
              <a:rPr lang="en-US" sz="1400" err="1">
                <a:latin typeface="Dagny OT" panose="020B0504020201020104" pitchFamily="34" charset="77"/>
                <a:ea typeface="Helvetica Light" charset="0"/>
                <a:cs typeface="Helvetica Light" charset="0"/>
                <a:hlinkClick r:id="rId3"/>
              </a:rPr>
              <a:t>Etymologikon</a:t>
            </a:r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51" y="456790"/>
            <a:ext cx="8515422" cy="60952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37838" y="0"/>
            <a:ext cx="8116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Lexical Distance Among the Languages of Europe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8ACB0D-2D93-F54D-B7FF-05533D9E5AC7}"/>
              </a:ext>
            </a:extLst>
          </p:cNvPr>
          <p:cNvSpPr/>
          <p:nvPr/>
        </p:nvSpPr>
        <p:spPr>
          <a:xfrm rot="5400000">
            <a:off x="8119555" y="2591118"/>
            <a:ext cx="6316087" cy="1828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BE3404-8A45-C345-B1B0-B89E803820CD}"/>
              </a:ext>
            </a:extLst>
          </p:cNvPr>
          <p:cNvSpPr/>
          <p:nvPr/>
        </p:nvSpPr>
        <p:spPr>
          <a:xfrm rot="5400000">
            <a:off x="-2419271" y="2766744"/>
            <a:ext cx="6488668" cy="1650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8F05A3-2ADA-914C-B601-FCCE0D2A33A4}"/>
              </a:ext>
            </a:extLst>
          </p:cNvPr>
          <p:cNvSpPr/>
          <p:nvPr/>
        </p:nvSpPr>
        <p:spPr>
          <a:xfrm rot="5400000">
            <a:off x="10806950" y="-346852"/>
            <a:ext cx="523222" cy="1828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3BC3EA-EB4E-BA44-9785-BD351A527CAE}"/>
              </a:ext>
            </a:extLst>
          </p:cNvPr>
          <p:cNvSpPr/>
          <p:nvPr/>
        </p:nvSpPr>
        <p:spPr>
          <a:xfrm rot="5400000">
            <a:off x="861828" y="-327177"/>
            <a:ext cx="523222" cy="1828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41080" y="6550223"/>
            <a:ext cx="355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  <a:hlinkClick r:id="rId3"/>
              </a:rPr>
              <a:t>Fathom</a:t>
            </a:r>
            <a:r>
              <a:rPr lang="en-US" sz="1400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4863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b="1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World’s Population “</a:t>
            </a:r>
            <a:r>
              <a:rPr lang="en-CA" sz="2800" b="1" err="1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Dencity</a:t>
            </a:r>
            <a:r>
              <a:rPr lang="en-CA" sz="2800" b="1">
                <a:solidFill>
                  <a:schemeClr val="bg1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”</a:t>
            </a:r>
            <a:endParaRPr lang="en-US" sz="2800" b="1">
              <a:solidFill>
                <a:schemeClr val="bg1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61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9718" y="320586"/>
            <a:ext cx="11543071" cy="159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20" y="514182"/>
            <a:ext cx="7037880" cy="5765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05061" y="-36"/>
            <a:ext cx="5486939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https://thinkprogress.org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, found on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5"/>
              </a:rPr>
              <a:t>http://viz.wtf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062503-2956-084D-93F2-CC5039E6CF90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739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9718" y="320586"/>
            <a:ext cx="11543071" cy="159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20" y="514182"/>
            <a:ext cx="7037880" cy="576519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34953" y="1326398"/>
            <a:ext cx="4393931" cy="414076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Low data density</a:t>
            </a:r>
          </a:p>
          <a:p>
            <a:endParaRPr lang="en-US" sz="1000"/>
          </a:p>
          <a:p>
            <a:pPr marL="0" indent="0">
              <a:buNone/>
            </a:pPr>
            <a:r>
              <a:rPr lang="en-US"/>
              <a:t>High chartjunk ratio</a:t>
            </a:r>
          </a:p>
          <a:p>
            <a:endParaRPr lang="en-US" sz="1000"/>
          </a:p>
          <a:p>
            <a:pPr marL="0" indent="0">
              <a:buNone/>
            </a:pPr>
            <a:r>
              <a:rPr lang="en-US"/>
              <a:t>Scaling effects</a:t>
            </a:r>
          </a:p>
          <a:p>
            <a:endParaRPr lang="en-US" sz="1000"/>
          </a:p>
          <a:p>
            <a:pPr marL="0" indent="0">
              <a:buNone/>
            </a:pPr>
            <a:r>
              <a:rPr lang="en-US"/>
              <a:t>Cherry-picking</a:t>
            </a:r>
          </a:p>
          <a:p>
            <a:endParaRPr lang="en-US" sz="1000"/>
          </a:p>
          <a:p>
            <a:pPr marL="0" indent="0">
              <a:buNone/>
            </a:pPr>
            <a:r>
              <a:rPr lang="en-US"/>
              <a:t>Why not use a bar chart or a tabular display instead?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5061" y="-36"/>
            <a:ext cx="5486939" cy="30777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4"/>
              </a:rPr>
              <a:t>https://thinkprogress.org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, found on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  <a:hlinkClick r:id="rId5"/>
              </a:rPr>
              <a:t>http://viz.wtf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E53015-2522-6941-AC37-6C38A58E786C}"/>
              </a:ext>
            </a:extLst>
          </p:cNvPr>
          <p:cNvSpPr/>
          <p:nvPr/>
        </p:nvSpPr>
        <p:spPr>
          <a:xfrm>
            <a:off x="96032" y="6166022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6152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708498-F46C-9C4A-BA8F-208A213C2469}"/>
              </a:ext>
            </a:extLst>
          </p:cNvPr>
          <p:cNvSpPr/>
          <p:nvPr/>
        </p:nvSpPr>
        <p:spPr>
          <a:xfrm>
            <a:off x="96032" y="615349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9718" y="320586"/>
            <a:ext cx="11543071" cy="159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78" y="323564"/>
            <a:ext cx="6938511" cy="59676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08912" y="-47453"/>
            <a:ext cx="3083090" cy="307775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[Found on Wikipedia, author unknown]</a:t>
            </a:r>
          </a:p>
        </p:txBody>
      </p:sp>
    </p:spTree>
    <p:extLst>
      <p:ext uri="{BB962C8B-B14F-4D97-AF65-F5344CB8AC3E}">
        <p14:creationId xmlns:p14="http://schemas.microsoft.com/office/powerpoint/2010/main" val="366062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DE3B99-2B17-8F4F-855A-13C666EB0FA2}"/>
              </a:ext>
            </a:extLst>
          </p:cNvPr>
          <p:cNvSpPr/>
          <p:nvPr/>
        </p:nvSpPr>
        <p:spPr>
          <a:xfrm>
            <a:off x="96032" y="615349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9718" y="320586"/>
            <a:ext cx="11543071" cy="1599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 b="1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78" y="323564"/>
            <a:ext cx="6938511" cy="5967692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82870" y="1120427"/>
            <a:ext cx="11029615" cy="414076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Encoding?</a:t>
            </a:r>
          </a:p>
          <a:p>
            <a:endParaRPr lang="en-US" sz="1000"/>
          </a:p>
          <a:p>
            <a:pPr marL="0" indent="0">
              <a:buNone/>
            </a:pPr>
            <a:r>
              <a:rPr lang="en-US"/>
              <a:t>Population density?</a:t>
            </a:r>
          </a:p>
          <a:p>
            <a:endParaRPr lang="en-US" sz="1000"/>
          </a:p>
          <a:p>
            <a:pPr marL="0" indent="0">
              <a:buNone/>
            </a:pPr>
            <a:r>
              <a:rPr lang="en-US"/>
              <a:t>Secondary languages?</a:t>
            </a:r>
          </a:p>
          <a:p>
            <a:endParaRPr lang="en-US" sz="1000"/>
          </a:p>
          <a:p>
            <a:pPr marL="0" indent="0">
              <a:buNone/>
            </a:pPr>
            <a:r>
              <a:rPr lang="en-US"/>
              <a:t>Rivers?</a:t>
            </a:r>
          </a:p>
          <a:p>
            <a:endParaRPr lang="en-US" sz="1000"/>
          </a:p>
          <a:p>
            <a:pPr marL="0" indent="0">
              <a:buNone/>
            </a:pPr>
            <a:r>
              <a:rPr lang="en-US"/>
              <a:t>No data source</a:t>
            </a:r>
          </a:p>
        </p:txBody>
      </p:sp>
      <p:sp>
        <p:nvSpPr>
          <p:cNvPr id="9" name="Rectangle 8"/>
          <p:cNvSpPr/>
          <p:nvPr/>
        </p:nvSpPr>
        <p:spPr>
          <a:xfrm>
            <a:off x="9108912" y="-47453"/>
            <a:ext cx="3083090" cy="307775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0"/>
                <a:ea typeface="Helvetica Light" charset="0"/>
                <a:cs typeface="Helvetica Light" charset="0"/>
              </a:rPr>
              <a:t>[Found on Wikipedia, author unknown]</a:t>
            </a:r>
          </a:p>
        </p:txBody>
      </p:sp>
    </p:spTree>
    <p:extLst>
      <p:ext uri="{BB962C8B-B14F-4D97-AF65-F5344CB8AC3E}">
        <p14:creationId xmlns:p14="http://schemas.microsoft.com/office/powerpoint/2010/main" val="70087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3403E7-AA7C-0943-8D31-62D60482B8D9}"/>
              </a:ext>
            </a:extLst>
          </p:cNvPr>
          <p:cNvSpPr/>
          <p:nvPr/>
        </p:nvSpPr>
        <p:spPr>
          <a:xfrm>
            <a:off x="96032" y="1252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3E90A0-39CF-504A-982C-B58051B2CE4D}"/>
              </a:ext>
            </a:extLst>
          </p:cNvPr>
          <p:cNvSpPr/>
          <p:nvPr/>
        </p:nvSpPr>
        <p:spPr>
          <a:xfrm>
            <a:off x="96032" y="615349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DBBD1-AF0F-AB4D-857D-DEE1E454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464" y="283398"/>
            <a:ext cx="11205071" cy="6290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83EE60-0DF4-5348-A41E-A378D0FBB5E2}"/>
              </a:ext>
            </a:extLst>
          </p:cNvPr>
          <p:cNvSpPr/>
          <p:nvPr/>
        </p:nvSpPr>
        <p:spPr>
          <a:xfrm>
            <a:off x="9115517" y="-8550"/>
            <a:ext cx="30764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</a:rPr>
              <a:t>[Georgia Department of Public Health]</a:t>
            </a:r>
            <a:endParaRPr lang="en-US" sz="1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5534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3403E7-AA7C-0943-8D31-62D60482B8D9}"/>
              </a:ext>
            </a:extLst>
          </p:cNvPr>
          <p:cNvSpPr/>
          <p:nvPr/>
        </p:nvSpPr>
        <p:spPr>
          <a:xfrm>
            <a:off x="96032" y="1252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3E90A0-39CF-504A-982C-B58051B2CE4D}"/>
              </a:ext>
            </a:extLst>
          </p:cNvPr>
          <p:cNvSpPr/>
          <p:nvPr/>
        </p:nvSpPr>
        <p:spPr>
          <a:xfrm>
            <a:off x="96032" y="6153496"/>
            <a:ext cx="11667599" cy="691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Dagny OT" panose="020B0504020201020104" pitchFamily="34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DBBD1-AF0F-AB4D-857D-DEE1E454C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3464" y="283398"/>
            <a:ext cx="11205071" cy="62905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83EE60-0DF4-5348-A41E-A378D0FBB5E2}"/>
              </a:ext>
            </a:extLst>
          </p:cNvPr>
          <p:cNvSpPr/>
          <p:nvPr/>
        </p:nvSpPr>
        <p:spPr>
          <a:xfrm>
            <a:off x="9115517" y="-8550"/>
            <a:ext cx="30764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</a:rPr>
              <a:t>[Georgia Department of Public Health]</a:t>
            </a:r>
            <a:endParaRPr lang="en-US" sz="1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AA2F38-EBF7-9349-A16F-EBE07790FF4A}"/>
              </a:ext>
            </a:extLst>
          </p:cNvPr>
          <p:cNvSpPr/>
          <p:nvPr/>
        </p:nvSpPr>
        <p:spPr>
          <a:xfrm>
            <a:off x="1546517" y="2613392"/>
            <a:ext cx="9098966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0000" b="1">
                <a:solidFill>
                  <a:schemeClr val="bg1"/>
                </a:solidFill>
                <a:latin typeface="Dagny OT" panose="020B0504020201020104" pitchFamily="34" charset="77"/>
              </a:rPr>
              <a:t>I CAN’T EVEN…</a:t>
            </a:r>
            <a:endParaRPr lang="en-US" sz="10000" b="1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67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FDF09-5562-4D4A-A49A-D220FEA5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976E7-F402-5949-BBF8-5F9EC05E4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Effective data visualizations </a:t>
            </a:r>
            <a:r>
              <a:rPr lang="en-US" b="1"/>
              <a:t>provide insights </a:t>
            </a:r>
            <a:r>
              <a:rPr lang="en-US"/>
              <a:t>and </a:t>
            </a:r>
            <a:r>
              <a:rPr lang="en-US" b="1"/>
              <a:t>facilitate understanding</a:t>
            </a:r>
            <a:r>
              <a:rPr lang="en-US"/>
              <a:t>.</a:t>
            </a:r>
            <a:endParaRPr lang="en-US" sz="1600"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r>
              <a:rPr lang="en-US"/>
              <a:t>The basic principles can guide your visualization design and consumption.</a:t>
            </a:r>
            <a:endParaRPr lang="en-US" sz="1600"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r>
              <a:rPr lang="en-US"/>
              <a:t>Be </a:t>
            </a:r>
            <a:r>
              <a:rPr lang="en-US" b="1"/>
              <a:t>creative</a:t>
            </a:r>
            <a:r>
              <a:rPr lang="en-US"/>
              <a:t>, but keep your data and your representations </a:t>
            </a:r>
            <a:r>
              <a:rPr lang="en-US" b="1"/>
              <a:t>honest</a:t>
            </a:r>
            <a:r>
              <a:rPr lang="en-US"/>
              <a:t>.</a:t>
            </a:r>
            <a:endParaRPr lang="en-US" sz="1600"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r>
              <a:rPr lang="en-US"/>
              <a:t>Be mindful of attempts to distort trends and conclusions with flashy visuals.</a:t>
            </a:r>
            <a:endParaRPr lang="en-US" sz="1600"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r>
              <a:rPr lang="en-US"/>
              <a:t>Data and code should be made available along with the displays.</a:t>
            </a:r>
            <a:endParaRPr lang="en-US" sz="1600"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14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6EDAA9-6005-4E7E-8AF5-DA4816DD8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TO KNOW?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How much will the audience need/want to </a:t>
            </a:r>
            <a:r>
              <a:rPr lang="en-CA" b="1" dirty="0"/>
              <a:t>interact</a:t>
            </a:r>
            <a:r>
              <a:rPr lang="en-CA" dirty="0"/>
              <a:t> with the charts?</a:t>
            </a:r>
          </a:p>
          <a:p>
            <a:pPr lvl="1"/>
            <a:r>
              <a:rPr lang="en-CA" dirty="0"/>
              <a:t>are they passive?</a:t>
            </a:r>
          </a:p>
          <a:p>
            <a:pPr lvl="1"/>
            <a:r>
              <a:rPr lang="en-CA" dirty="0"/>
              <a:t>can they run limited filtering?</a:t>
            </a:r>
          </a:p>
          <a:p>
            <a:pPr lvl="1"/>
            <a:r>
              <a:rPr lang="en-CA" dirty="0"/>
              <a:t>what data can they download (if any)?</a:t>
            </a:r>
          </a:p>
        </p:txBody>
      </p:sp>
    </p:spTree>
    <p:extLst>
      <p:ext uri="{BB962C8B-B14F-4D97-AF65-F5344CB8AC3E}">
        <p14:creationId xmlns:p14="http://schemas.microsoft.com/office/powerpoint/2010/main" val="3965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FDB8CF-0434-BF4D-B41E-4A546978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0A1164-99BF-F548-89F7-0C16278E7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6D588-B01D-4037-9A23-0D07847F56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327"/>
          <a:stretch/>
        </p:blipFill>
        <p:spPr>
          <a:xfrm>
            <a:off x="0" y="0"/>
            <a:ext cx="12192000" cy="74002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5DC2B5-7EE8-4849-964A-23853009098A}"/>
              </a:ext>
            </a:extLst>
          </p:cNvPr>
          <p:cNvSpPr txBox="1">
            <a:spLocks/>
          </p:cNvSpPr>
          <p:nvPr/>
        </p:nvSpPr>
        <p:spPr>
          <a:xfrm>
            <a:off x="0" y="4633589"/>
            <a:ext cx="12192000" cy="222717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Data included: the </a:t>
            </a:r>
            <a:r>
              <a:rPr lang="en-US" b="1" dirty="0">
                <a:solidFill>
                  <a:schemeClr val="bg1"/>
                </a:solidFill>
                <a:latin typeface="Dagny OT" panose="020B0504020201020104" pitchFamily="34" charset="77"/>
              </a:rPr>
              <a:t>number</a:t>
            </a:r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Dagny OT" panose="020B0504020201020104" pitchFamily="34" charset="77"/>
              </a:rPr>
              <a:t>location</a:t>
            </a:r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 of </a:t>
            </a:r>
            <a:r>
              <a:rPr lang="en-US" b="1" dirty="0">
                <a:solidFill>
                  <a:schemeClr val="bg1"/>
                </a:solidFill>
                <a:latin typeface="Dagny OT" panose="020B0504020201020104" pitchFamily="34" charset="77"/>
              </a:rPr>
              <a:t>bullet holes </a:t>
            </a:r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on returning aircraft, and the goal was to use this information to determine where to add armor to best protect the plane’s structure.</a:t>
            </a:r>
          </a:p>
          <a:p>
            <a:pPr marL="0" indent="0" algn="just" fontAlgn="base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500" dirty="0">
              <a:solidFill>
                <a:schemeClr val="bg1"/>
              </a:solidFill>
              <a:latin typeface="Dagny OT" panose="020B0504020201020104" pitchFamily="34" charset="77"/>
            </a:endParaRPr>
          </a:p>
          <a:p>
            <a:pPr marL="0" indent="0" algn="just" fontAlgn="base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A chart was created to show where the maximum number of bullet holes were located on </a:t>
            </a:r>
            <a:r>
              <a:rPr lang="en-US" b="1" dirty="0">
                <a:solidFill>
                  <a:schemeClr val="bg1"/>
                </a:solidFill>
                <a:latin typeface="Dagny OT" panose="020B0504020201020104" pitchFamily="34" charset="77"/>
              </a:rPr>
              <a:t>returning aircraft</a:t>
            </a:r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. This chart showed greatest damage on the </a:t>
            </a:r>
            <a:r>
              <a:rPr lang="en-US" b="1" dirty="0">
                <a:solidFill>
                  <a:schemeClr val="bg1"/>
                </a:solidFill>
                <a:latin typeface="Dagny OT" panose="020B0504020201020104" pitchFamily="34" charset="77"/>
              </a:rPr>
              <a:t>aircraft extremities</a:t>
            </a:r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, not on the main wing and tail spars, engines, and core fuselage areas.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A5185C-0389-4B9B-AB62-AB10A01F5244}"/>
              </a:ext>
            </a:extLst>
          </p:cNvPr>
          <p:cNvSpPr txBox="1">
            <a:spLocks/>
          </p:cNvSpPr>
          <p:nvPr/>
        </p:nvSpPr>
        <p:spPr>
          <a:xfrm>
            <a:off x="0" y="9159"/>
            <a:ext cx="5390193" cy="173393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Dagny OT" panose="020B0504020201020104" pitchFamily="34" charset="77"/>
              </a:rPr>
              <a:t>During WWII, mathematician 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Dagny OT" panose="020B0504020201020104" pitchFamily="34" charset="77"/>
              </a:rPr>
              <a:t>A. Wald </a:t>
            </a:r>
            <a:b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Dagny OT" panose="020B0504020201020104" pitchFamily="34" charset="77"/>
              </a:rPr>
            </a:b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Dagny OT" panose="020B0504020201020104" pitchFamily="34" charset="77"/>
              </a:rPr>
              <a:t>undertook a study to help protect British bombers flying over enemy territory. </a:t>
            </a:r>
          </a:p>
        </p:txBody>
      </p:sp>
    </p:spTree>
    <p:extLst>
      <p:ext uri="{BB962C8B-B14F-4D97-AF65-F5344CB8AC3E}">
        <p14:creationId xmlns:p14="http://schemas.microsoft.com/office/powerpoint/2010/main" val="157217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2011FD-999D-49CD-A3B6-502D8BA830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24" t="2634" r="3252" b="1805"/>
          <a:stretch/>
        </p:blipFill>
        <p:spPr>
          <a:xfrm rot="2443865">
            <a:off x="7462212" y="2337600"/>
            <a:ext cx="5046781" cy="3855672"/>
          </a:xfrm>
          <a:prstGeom prst="rect">
            <a:avLst/>
          </a:prstGeom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004D477-9674-4E95-93CD-2762CA45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WALD’s 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4" y="2180498"/>
            <a:ext cx="7510620" cy="4140767"/>
          </a:xfrm>
          <a:noFill/>
        </p:spPr>
        <p:txBody>
          <a:bodyPr>
            <a:noAutofit/>
          </a:bodyPr>
          <a:lstStyle/>
          <a:p>
            <a:pPr marL="0" indent="0" algn="just" fontAlgn="base">
              <a:buNone/>
            </a:pPr>
            <a:r>
              <a:rPr lang="en-US" dirty="0"/>
              <a:t>As such, the Air Ministry wanted to add armor to the </a:t>
            </a:r>
            <a:r>
              <a:rPr lang="en-US" b="1" dirty="0"/>
              <a:t>extremities</a:t>
            </a:r>
            <a:r>
              <a:rPr lang="en-US" dirty="0"/>
              <a:t>. Wald suggested they were </a:t>
            </a:r>
            <a:r>
              <a:rPr lang="en-US" b="1" dirty="0"/>
              <a:t>dead wrong</a:t>
            </a:r>
            <a:r>
              <a:rPr lang="en-US" dirty="0"/>
              <a:t>.</a:t>
            </a:r>
          </a:p>
          <a:p>
            <a:pPr marL="0" indent="0" algn="just" fontAlgn="base">
              <a:buNone/>
            </a:pPr>
            <a:endParaRPr lang="en-US" sz="500" dirty="0"/>
          </a:p>
          <a:p>
            <a:pPr marL="0" indent="0" algn="just" fontAlgn="base">
              <a:buNone/>
            </a:pPr>
            <a:r>
              <a:rPr lang="en-US" dirty="0"/>
              <a:t>To avoid </a:t>
            </a:r>
            <a:r>
              <a:rPr lang="en-US" b="1" dirty="0"/>
              <a:t>“survivorship bias”, </a:t>
            </a:r>
            <a:r>
              <a:rPr lang="en-US" dirty="0"/>
              <a:t>armor should be added to the areas with the </a:t>
            </a:r>
            <a:r>
              <a:rPr lang="en-US" b="1" dirty="0"/>
              <a:t>fewest holes</a:t>
            </a:r>
            <a:r>
              <a:rPr lang="en-US" dirty="0"/>
              <a:t>: if no returning planes had holes in their wing spars and engines, then even a few holes in those locations were </a:t>
            </a:r>
            <a:r>
              <a:rPr lang="en-US" b="1" dirty="0"/>
              <a:t>deadly</a:t>
            </a:r>
            <a:r>
              <a:rPr lang="en-US" dirty="0"/>
              <a:t>. </a:t>
            </a:r>
          </a:p>
          <a:p>
            <a:pPr marL="0" indent="0" algn="just" fontAlgn="base">
              <a:buNone/>
            </a:pPr>
            <a:endParaRPr lang="en-US" sz="500" dirty="0"/>
          </a:p>
          <a:p>
            <a:pPr marL="0" indent="0" algn="just" fontAlgn="base">
              <a:buNone/>
            </a:pPr>
            <a:r>
              <a:rPr lang="en-US" b="1" dirty="0"/>
              <a:t>Take-Away:</a:t>
            </a:r>
            <a:r>
              <a:rPr lang="en-US" dirty="0"/>
              <a:t> the data that is missing may be as important to story than the data that is there. Storytelling is not always  an obvious </a:t>
            </a:r>
            <a:r>
              <a:rPr lang="en-US" dirty="0" err="1"/>
              <a:t>endeavour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95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04D477-9674-4E95-93CD-2762CA45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2600"/>
              <a:t>There are a number of ways of constructing a </a:t>
            </a:r>
            <a:r>
              <a:rPr lang="en-CA" sz="2600" b="1"/>
              <a:t>narrative</a:t>
            </a:r>
            <a:r>
              <a:rPr lang="en-CA" sz="2600"/>
              <a:t>, including:</a:t>
            </a:r>
          </a:p>
          <a:p>
            <a:pPr lvl="1">
              <a:lnSpc>
                <a:spcPct val="110000"/>
              </a:lnSpc>
            </a:pPr>
            <a:r>
              <a:rPr lang="en-CA" sz="2300"/>
              <a:t>chronological</a:t>
            </a:r>
          </a:p>
          <a:p>
            <a:pPr lvl="1">
              <a:lnSpc>
                <a:spcPct val="110000"/>
              </a:lnSpc>
            </a:pPr>
            <a:r>
              <a:rPr lang="en-CA" sz="2300"/>
              <a:t>most important first, or least important first</a:t>
            </a:r>
          </a:p>
          <a:p>
            <a:pPr lvl="1">
              <a:lnSpc>
                <a:spcPct val="110000"/>
              </a:lnSpc>
            </a:pPr>
            <a:r>
              <a:rPr lang="en-CA" sz="2300"/>
              <a:t>begin with the end</a:t>
            </a:r>
          </a:p>
          <a:p>
            <a:pPr lvl="1">
              <a:lnSpc>
                <a:spcPct val="110000"/>
              </a:lnSpc>
            </a:pPr>
            <a:r>
              <a:rPr lang="en-CA" sz="2300"/>
              <a:t>success first, bad news last, or bad new first, success last</a:t>
            </a:r>
          </a:p>
          <a:p>
            <a:pPr marL="0" indent="0">
              <a:lnSpc>
                <a:spcPct val="110000"/>
              </a:lnSpc>
              <a:buNone/>
            </a:pPr>
            <a:endParaRPr lang="en-CA" sz="500" b="1"/>
          </a:p>
          <a:p>
            <a:pPr marL="0" indent="0">
              <a:lnSpc>
                <a:spcPct val="110000"/>
              </a:lnSpc>
              <a:buNone/>
            </a:pPr>
            <a:r>
              <a:rPr lang="en-CA" sz="2600" b="1"/>
              <a:t>Advice: </a:t>
            </a:r>
            <a:r>
              <a:rPr lang="en-CA" sz="2600"/>
              <a:t>tell the story of the data in a number of different ways</a:t>
            </a:r>
          </a:p>
          <a:p>
            <a:pPr marL="0" indent="0">
              <a:lnSpc>
                <a:spcPct val="110000"/>
              </a:lnSpc>
              <a:buNone/>
            </a:pPr>
            <a:endParaRPr lang="en-CA" sz="500"/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600"/>
              <a:t>Some dashboards are temporary but some will be a constant reference: this has an impact on how the data should be presented.</a:t>
            </a:r>
          </a:p>
        </p:txBody>
      </p:sp>
    </p:spTree>
    <p:extLst>
      <p:ext uri="{BB962C8B-B14F-4D97-AF65-F5344CB8AC3E}">
        <p14:creationId xmlns:p14="http://schemas.microsoft.com/office/powerpoint/2010/main" val="28363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Custom 11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D55816"/>
      </a:hlink>
      <a:folHlink>
        <a:srgbClr val="B26B02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13" ma:contentTypeDescription="Create a new document." ma:contentTypeScope="" ma:versionID="0b490748f079ae88b68d0b45c00d4d5e">
  <xsd:schema xmlns:xsd="http://www.w3.org/2001/XMLSchema" xmlns:xs="http://www.w3.org/2001/XMLSchema" xmlns:p="http://schemas.microsoft.com/office/2006/metadata/properties" xmlns:ns2="48e51f69-d585-4695-9488-9f1e0dda2451" xmlns:ns3="8af2e75b-a049-4411-93ed-ab3193f50e08" targetNamespace="http://schemas.microsoft.com/office/2006/metadata/properties" ma:root="true" ma:fieldsID="fb0a8822ad2523c0ac6614f4b86ca9cc" ns2:_="" ns3:_="">
    <xsd:import namespace="48e51f69-d585-4695-9488-9f1e0dda2451"/>
    <xsd:import namespace="8af2e75b-a049-4411-93ed-ab3193f50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97c125e-d6d8-4378-9252-3cf41b42e9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2e75b-a049-4411-93ed-ab3193f50e0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fb195f3-8cc8-4cd2-8a7d-b59319b37a0f}" ma:internalName="TaxCatchAll" ma:showField="CatchAllData" ma:web="8af2e75b-a049-4411-93ed-ab3193f50e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8e51f69-d585-4695-9488-9f1e0dda2451">
      <Terms xmlns="http://schemas.microsoft.com/office/infopath/2007/PartnerControls"/>
    </lcf76f155ced4ddcb4097134ff3c332f>
    <TaxCatchAll xmlns="8af2e75b-a049-4411-93ed-ab3193f50e08" xsi:nil="true"/>
  </documentManagement>
</p:properties>
</file>

<file path=customXml/itemProps1.xml><?xml version="1.0" encoding="utf-8"?>
<ds:datastoreItem xmlns:ds="http://schemas.openxmlformats.org/officeDocument/2006/customXml" ds:itemID="{86AA9E43-4A43-425E-B8AC-665C082C26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8af2e75b-a049-4411-93ed-ab3193f50e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EDC264-CFF2-4234-A17E-9BCF5601879B}">
  <ds:schemaRefs>
    <ds:schemaRef ds:uri="48e51f69-d585-4695-9488-9f1e0dda2451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8af2e75b-a049-4411-93ed-ab3193f50e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4245</TotalTime>
  <Words>2258</Words>
  <Application>Microsoft Macintosh PowerPoint</Application>
  <PresentationFormat>Widescreen</PresentationFormat>
  <Paragraphs>322</Paragraphs>
  <Slides>58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Cambria Math</vt:lpstr>
      <vt:lpstr>Dagny OT</vt:lpstr>
      <vt:lpstr>Myriad Pro Light</vt:lpstr>
      <vt:lpstr>Wingdings</vt:lpstr>
      <vt:lpstr>Wingdings 2</vt:lpstr>
      <vt:lpstr>Dividend</vt:lpstr>
      <vt:lpstr>STORYTELLING WITH DATA</vt:lpstr>
      <vt:lpstr>The (Messy) Analysis Process</vt:lpstr>
      <vt:lpstr>WHO IS THE AUDIENCE?</vt:lpstr>
      <vt:lpstr>WHAT DO THEY NEED TO DO?</vt:lpstr>
      <vt:lpstr>WHAT DO YOU NEED TO KNOW? </vt:lpstr>
      <vt:lpstr>WHAT DO YOU NEED TO KNOW? </vt:lpstr>
      <vt:lpstr>PowerPoint Presentation</vt:lpstr>
      <vt:lpstr>WALD’s STORY</vt:lpstr>
      <vt:lpstr>Creating A NARRATIVE</vt:lpstr>
      <vt:lpstr>MAINTAINING A CLEAR NARRATIVE</vt:lpstr>
      <vt:lpstr>STORY TELLING: STORYBRAND FRAMEWORK</vt:lpstr>
      <vt:lpstr>SPINE OF A STORY: PIXAR</vt:lpstr>
      <vt:lpstr>TYPES  OF MEMORIES</vt:lpstr>
      <vt:lpstr>ICONIC MEMORY</vt:lpstr>
      <vt:lpstr>SHORT-TERM MEMORY</vt:lpstr>
      <vt:lpstr>LONG-TERM MEMORY</vt:lpstr>
      <vt:lpstr>LONG-TERM MEMORY</vt:lpstr>
      <vt:lpstr>STORYBOARDING</vt:lpstr>
      <vt:lpstr>Storyboarding – Example </vt:lpstr>
      <vt:lpstr>Evolving a Visualization</vt:lpstr>
      <vt:lpstr>Evolving a Visualization</vt:lpstr>
      <vt:lpstr>Evolving a Visualization</vt:lpstr>
      <vt:lpstr>Evolving a Visualization</vt:lpstr>
      <vt:lpstr>EXERCISE</vt:lpstr>
      <vt:lpstr>FUNDAMENTAL PRINCIPLES OF DATA VIZ</vt:lpstr>
      <vt:lpstr>Fundamental Principles OF ANALYTICAL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Presenting Analysis Results</vt:lpstr>
      <vt:lpstr>DESIGN ELEMENTS</vt:lpstr>
      <vt:lpstr>Representing Multivariate Observations</vt:lpstr>
      <vt:lpstr>PowerPoint Presentation</vt:lpstr>
      <vt:lpstr>DISCUSSION</vt:lpstr>
      <vt:lpstr>HALL-of-FAME / HALL-OF-SHAME</vt:lpstr>
      <vt:lpstr>Misleading Charts</vt:lpstr>
      <vt:lpstr>PowerPoint Presentation</vt:lpstr>
      <vt:lpstr>Misleading Charts</vt:lpstr>
      <vt:lpstr>Misleading Charts</vt:lpstr>
      <vt:lpstr>What to Watch For</vt:lpstr>
      <vt:lpstr>You BE The Judge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206</cp:revision>
  <dcterms:created xsi:type="dcterms:W3CDTF">2020-08-02T19:49:53Z</dcterms:created>
  <dcterms:modified xsi:type="dcterms:W3CDTF">2022-05-17T13:07:55Z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  <property fmtid="{D5CDD505-2E9C-101B-9397-08002B2CF9AE}" pid="3" name="MediaServiceImageTags">
    <vt:lpwstr/>
  </property>
</Properties>
</file>